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DM Sans Bold" charset="1" panose="00000000000000000000"/>
      <p:regular r:id="rId29"/>
    </p:embeddedFont>
    <p:embeddedFont>
      <p:font typeface="DM Sans" charset="1" panose="00000000000000000000"/>
      <p:regular r:id="rId30"/>
    </p:embeddedFont>
    <p:embeddedFont>
      <p:font typeface="Tomorrow" charset="1" panose="00000000000000000000"/>
      <p:regular r:id="rId31"/>
    </p:embeddedFont>
    <p:embeddedFont>
      <p:font typeface="Canva Sans" charset="1" panose="020B05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VAGVM9DvSxI.mp4" Type="http://schemas.openxmlformats.org/officeDocument/2006/relationships/video"/><Relationship Id="rId5" Target="../media/VAGVM9DvSxI.mp4" Type="http://schemas.microsoft.com/office/2007/relationships/media"/></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17.jpeg" Type="http://schemas.openxmlformats.org/officeDocument/2006/relationships/image"/><Relationship Id="rId6" Target="../media/VAGU6gPNHVE.mp4" Type="http://schemas.openxmlformats.org/officeDocument/2006/relationships/video"/><Relationship Id="rId7" Target="../media/VAGU6gPNHVE.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6.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jpeg" Type="http://schemas.openxmlformats.org/officeDocument/2006/relationships/image"/><Relationship Id="rId4" Target="../media/VAGVMMJJ41k.mp4" Type="http://schemas.openxmlformats.org/officeDocument/2006/relationships/video"/><Relationship Id="rId5" Target="../media/VAGVMMJJ41k.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gif" Type="http://schemas.openxmlformats.org/officeDocument/2006/relationships/image"/><Relationship Id="rId4" Target="../media/image6.png"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jpeg" Type="http://schemas.openxmlformats.org/officeDocument/2006/relationships/image"/><Relationship Id="rId6" Target="../media/VAGU6gPNHVE.mp4" Type="http://schemas.openxmlformats.org/officeDocument/2006/relationships/video"/><Relationship Id="rId7" Target="../media/VAGU6gPNHVE.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807791"/>
            <a:ext cx="8412998" cy="6760096"/>
          </a:xfrm>
          <a:custGeom>
            <a:avLst/>
            <a:gdLst/>
            <a:ahLst/>
            <a:cxnLst/>
            <a:rect r="r" b="b" t="t" l="l"/>
            <a:pathLst>
              <a:path h="6760096" w="8412998">
                <a:moveTo>
                  <a:pt x="0" y="0"/>
                </a:moveTo>
                <a:lnTo>
                  <a:pt x="8412998" y="0"/>
                </a:lnTo>
                <a:lnTo>
                  <a:pt x="8412998" y="6760095"/>
                </a:lnTo>
                <a:lnTo>
                  <a:pt x="0" y="6760095"/>
                </a:lnTo>
                <a:lnTo>
                  <a:pt x="0" y="0"/>
                </a:lnTo>
                <a:close/>
              </a:path>
            </a:pathLst>
          </a:custGeom>
          <a:blipFill>
            <a:blip r:embed="rId2"/>
            <a:stretch>
              <a:fillRect l="-5904" t="0" r="-935"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13440" b="0"/>
          <a:stretch>
            <a:fillRect/>
          </a:stretch>
        </p:blipFill>
        <p:spPr>
          <a:xfrm flipH="false" flipV="false" rot="0">
            <a:off x="9693395" y="2004079"/>
            <a:ext cx="7355380" cy="4158720"/>
          </a:xfrm>
          <a:prstGeom prst="rect">
            <a:avLst/>
          </a:prstGeom>
        </p:spPr>
      </p:pic>
      <p:grpSp>
        <p:nvGrpSpPr>
          <p:cNvPr name="Group 4" id="4"/>
          <p:cNvGrpSpPr/>
          <p:nvPr/>
        </p:nvGrpSpPr>
        <p:grpSpPr>
          <a:xfrm rot="0">
            <a:off x="942796" y="1028700"/>
            <a:ext cx="1572441" cy="547539"/>
            <a:chOff x="0" y="0"/>
            <a:chExt cx="2096588" cy="730051"/>
          </a:xfrm>
        </p:grpSpPr>
        <p:sp>
          <p:nvSpPr>
            <p:cNvPr name="TextBox 5" id="5"/>
            <p:cNvSpPr txBox="true"/>
            <p:nvPr/>
          </p:nvSpPr>
          <p:spPr>
            <a:xfrm rot="0">
              <a:off x="0" y="-38100"/>
              <a:ext cx="2096588" cy="352212"/>
            </a:xfrm>
            <a:prstGeom prst="rect">
              <a:avLst/>
            </a:prstGeom>
          </p:spPr>
          <p:txBody>
            <a:bodyPr anchor="t" rtlCol="false" tIns="0" lIns="0" bIns="0" rIns="0">
              <a:spAutoFit/>
            </a:bodyPr>
            <a:lstStyle/>
            <a:p>
              <a:pPr algn="just">
                <a:lnSpc>
                  <a:spcPts val="2240"/>
                </a:lnSpc>
              </a:pPr>
              <a:r>
                <a:rPr lang="en-US" b="true" sz="1600" spc="80">
                  <a:solidFill>
                    <a:srgbClr val="96AEA5"/>
                  </a:solidFill>
                  <a:latin typeface="DM Sans Bold"/>
                  <a:ea typeface="DM Sans Bold"/>
                  <a:cs typeface="DM Sans Bold"/>
                  <a:sym typeface="DM Sans Bold"/>
                </a:rPr>
                <a:t>CLASS</a:t>
              </a:r>
            </a:p>
          </p:txBody>
        </p:sp>
        <p:sp>
          <p:nvSpPr>
            <p:cNvPr name="TextBox 6" id="6"/>
            <p:cNvSpPr txBox="true"/>
            <p:nvPr/>
          </p:nvSpPr>
          <p:spPr>
            <a:xfrm rot="0">
              <a:off x="0" y="377840"/>
              <a:ext cx="2096588" cy="352212"/>
            </a:xfrm>
            <a:prstGeom prst="rect">
              <a:avLst/>
            </a:prstGeom>
          </p:spPr>
          <p:txBody>
            <a:bodyPr anchor="t" rtlCol="false" tIns="0" lIns="0" bIns="0" rIns="0">
              <a:spAutoFit/>
            </a:bodyPr>
            <a:lstStyle/>
            <a:p>
              <a:pPr algn="just">
                <a:lnSpc>
                  <a:spcPts val="2240"/>
                </a:lnSpc>
              </a:pPr>
              <a:r>
                <a:rPr lang="en-US" sz="1600">
                  <a:solidFill>
                    <a:srgbClr val="000000"/>
                  </a:solidFill>
                  <a:latin typeface="DM Sans"/>
                  <a:ea typeface="DM Sans"/>
                  <a:cs typeface="DM Sans"/>
                  <a:sym typeface="DM Sans"/>
                </a:rPr>
                <a:t>CS104</a:t>
              </a:r>
            </a:p>
          </p:txBody>
        </p:sp>
      </p:grpSp>
      <p:grpSp>
        <p:nvGrpSpPr>
          <p:cNvPr name="Group 7" id="7"/>
          <p:cNvGrpSpPr/>
          <p:nvPr/>
        </p:nvGrpSpPr>
        <p:grpSpPr>
          <a:xfrm rot="0">
            <a:off x="2601141" y="1028700"/>
            <a:ext cx="6201920" cy="547539"/>
            <a:chOff x="0" y="0"/>
            <a:chExt cx="8269227" cy="730051"/>
          </a:xfrm>
        </p:grpSpPr>
        <p:sp>
          <p:nvSpPr>
            <p:cNvPr name="TextBox 8" id="8"/>
            <p:cNvSpPr txBox="true"/>
            <p:nvPr/>
          </p:nvSpPr>
          <p:spPr>
            <a:xfrm rot="0">
              <a:off x="0" y="-38100"/>
              <a:ext cx="8269227" cy="352212"/>
            </a:xfrm>
            <a:prstGeom prst="rect">
              <a:avLst/>
            </a:prstGeom>
          </p:spPr>
          <p:txBody>
            <a:bodyPr anchor="t" rtlCol="false" tIns="0" lIns="0" bIns="0" rIns="0">
              <a:spAutoFit/>
            </a:bodyPr>
            <a:lstStyle/>
            <a:p>
              <a:pPr algn="just">
                <a:lnSpc>
                  <a:spcPts val="2240"/>
                </a:lnSpc>
              </a:pPr>
              <a:r>
                <a:rPr lang="en-US" b="true" sz="1600" spc="80">
                  <a:solidFill>
                    <a:srgbClr val="57541B"/>
                  </a:solidFill>
                  <a:latin typeface="DM Sans Bold"/>
                  <a:ea typeface="DM Sans Bold"/>
                  <a:cs typeface="DM Sans Bold"/>
                  <a:sym typeface="DM Sans Bold"/>
                </a:rPr>
                <a:t>PRESENTERS</a:t>
              </a:r>
            </a:p>
          </p:txBody>
        </p:sp>
        <p:sp>
          <p:nvSpPr>
            <p:cNvPr name="TextBox 9" id="9"/>
            <p:cNvSpPr txBox="true"/>
            <p:nvPr/>
          </p:nvSpPr>
          <p:spPr>
            <a:xfrm rot="0">
              <a:off x="0" y="377840"/>
              <a:ext cx="8269227" cy="352212"/>
            </a:xfrm>
            <a:prstGeom prst="rect">
              <a:avLst/>
            </a:prstGeom>
          </p:spPr>
          <p:txBody>
            <a:bodyPr anchor="t" rtlCol="false" tIns="0" lIns="0" bIns="0" rIns="0">
              <a:spAutoFit/>
            </a:bodyPr>
            <a:lstStyle/>
            <a:p>
              <a:pPr algn="just">
                <a:lnSpc>
                  <a:spcPts val="2240"/>
                </a:lnSpc>
              </a:pPr>
              <a:r>
                <a:rPr lang="en-US" sz="1600">
                  <a:solidFill>
                    <a:srgbClr val="000000"/>
                  </a:solidFill>
                  <a:latin typeface="DM Sans"/>
                  <a:ea typeface="DM Sans"/>
                  <a:cs typeface="DM Sans"/>
                  <a:sym typeface="DM Sans"/>
                </a:rPr>
                <a:t>Ray Sama, Juan D. Ahumada, Ganpath Ramesh, Damaris Espinoza, </a:t>
              </a:r>
            </a:p>
          </p:txBody>
        </p:sp>
      </p:grpSp>
      <p:sp>
        <p:nvSpPr>
          <p:cNvPr name="TextBox 10" id="10"/>
          <p:cNvSpPr txBox="true"/>
          <p:nvPr/>
        </p:nvSpPr>
        <p:spPr>
          <a:xfrm rot="0">
            <a:off x="1028700" y="8984616"/>
            <a:ext cx="8115300" cy="273684"/>
          </a:xfrm>
          <a:prstGeom prst="rect">
            <a:avLst/>
          </a:prstGeom>
        </p:spPr>
        <p:txBody>
          <a:bodyPr anchor="t" rtlCol="false" tIns="0" lIns="0" bIns="0" rIns="0">
            <a:spAutoFit/>
          </a:bodyPr>
          <a:lstStyle/>
          <a:p>
            <a:pPr algn="just">
              <a:lnSpc>
                <a:spcPts val="2240"/>
              </a:lnSpc>
            </a:pPr>
          </a:p>
        </p:txBody>
      </p:sp>
      <p:sp>
        <p:nvSpPr>
          <p:cNvPr name="TextBox 11" id="11"/>
          <p:cNvSpPr txBox="true"/>
          <p:nvPr/>
        </p:nvSpPr>
        <p:spPr>
          <a:xfrm rot="0">
            <a:off x="942796" y="6717405"/>
            <a:ext cx="7412410" cy="2169794"/>
          </a:xfrm>
          <a:prstGeom prst="rect">
            <a:avLst/>
          </a:prstGeom>
        </p:spPr>
        <p:txBody>
          <a:bodyPr anchor="t" rtlCol="false" tIns="0" lIns="0" bIns="0" rIns="0">
            <a:spAutoFit/>
          </a:bodyPr>
          <a:lstStyle/>
          <a:p>
            <a:pPr algn="l">
              <a:lnSpc>
                <a:spcPts val="3450"/>
              </a:lnSpc>
            </a:pPr>
            <a:r>
              <a:rPr lang="en-US" sz="2300" b="true">
                <a:solidFill>
                  <a:srgbClr val="008037"/>
                </a:solidFill>
                <a:latin typeface="DM Sans Bold"/>
                <a:ea typeface="DM Sans Bold"/>
                <a:cs typeface="DM Sans Bold"/>
                <a:sym typeface="DM Sans Bold"/>
              </a:rPr>
              <a:t>Team Members: </a:t>
            </a:r>
          </a:p>
          <a:p>
            <a:pPr algn="l" marL="496575" indent="-248288" lvl="1">
              <a:lnSpc>
                <a:spcPts val="3450"/>
              </a:lnSpc>
              <a:buFont typeface="Arial"/>
              <a:buChar char="•"/>
            </a:pPr>
            <a:r>
              <a:rPr lang="en-US" b="true" sz="2300">
                <a:solidFill>
                  <a:srgbClr val="000000"/>
                </a:solidFill>
                <a:latin typeface="DM Sans Bold"/>
                <a:ea typeface="DM Sans Bold"/>
                <a:cs typeface="DM Sans Bold"/>
                <a:sym typeface="DM Sans Bold"/>
              </a:rPr>
              <a:t>Ray Sama (003)</a:t>
            </a:r>
          </a:p>
          <a:p>
            <a:pPr algn="l" marL="496575" indent="-248288" lvl="1">
              <a:lnSpc>
                <a:spcPts val="3450"/>
              </a:lnSpc>
              <a:buFont typeface="Arial"/>
              <a:buChar char="•"/>
            </a:pPr>
            <a:r>
              <a:rPr lang="en-US" b="true" sz="2300">
                <a:solidFill>
                  <a:srgbClr val="000000"/>
                </a:solidFill>
                <a:latin typeface="DM Sans Bold"/>
                <a:ea typeface="DM Sans Bold"/>
                <a:cs typeface="DM Sans Bold"/>
                <a:sym typeface="DM Sans Bold"/>
              </a:rPr>
              <a:t>Juan D. Ahumada (001)</a:t>
            </a:r>
          </a:p>
          <a:p>
            <a:pPr algn="l" marL="496575" indent="-248288" lvl="1">
              <a:lnSpc>
                <a:spcPts val="3450"/>
              </a:lnSpc>
              <a:buFont typeface="Arial"/>
              <a:buChar char="•"/>
            </a:pPr>
            <a:r>
              <a:rPr lang="en-US" b="true" sz="2300">
                <a:solidFill>
                  <a:srgbClr val="000000"/>
                </a:solidFill>
                <a:latin typeface="DM Sans Bold"/>
                <a:ea typeface="DM Sans Bold"/>
                <a:cs typeface="DM Sans Bold"/>
                <a:sym typeface="DM Sans Bold"/>
              </a:rPr>
              <a:t>Ganpath Ramesh (003)</a:t>
            </a:r>
          </a:p>
          <a:p>
            <a:pPr algn="l" marL="496575" indent="-248288" lvl="1">
              <a:lnSpc>
                <a:spcPts val="3450"/>
              </a:lnSpc>
              <a:buFont typeface="Arial"/>
              <a:buChar char="•"/>
            </a:pPr>
            <a:r>
              <a:rPr lang="en-US" b="true" sz="2300">
                <a:solidFill>
                  <a:srgbClr val="000000"/>
                </a:solidFill>
                <a:latin typeface="DM Sans Bold"/>
                <a:ea typeface="DM Sans Bold"/>
                <a:cs typeface="DM Sans Bold"/>
                <a:sym typeface="DM Sans Bold"/>
              </a:rPr>
              <a:t>Damaris Espinoza (003)</a:t>
            </a:r>
          </a:p>
        </p:txBody>
      </p:sp>
      <p:sp>
        <p:nvSpPr>
          <p:cNvPr name="TextBox 12" id="12"/>
          <p:cNvSpPr txBox="true"/>
          <p:nvPr/>
        </p:nvSpPr>
        <p:spPr>
          <a:xfrm rot="0">
            <a:off x="1028700" y="3660141"/>
            <a:ext cx="7968715" cy="2359024"/>
          </a:xfrm>
          <a:prstGeom prst="rect">
            <a:avLst/>
          </a:prstGeom>
        </p:spPr>
        <p:txBody>
          <a:bodyPr anchor="t" rtlCol="false" tIns="0" lIns="0" bIns="0" rIns="0">
            <a:spAutoFit/>
          </a:bodyPr>
          <a:lstStyle/>
          <a:p>
            <a:pPr algn="l">
              <a:lnSpc>
                <a:spcPts val="9024"/>
              </a:lnSpc>
            </a:pPr>
            <a:r>
              <a:rPr lang="en-US" sz="9499" spc="-474" b="true">
                <a:solidFill>
                  <a:srgbClr val="000000"/>
                </a:solidFill>
                <a:latin typeface="DM Sans Bold"/>
                <a:ea typeface="DM Sans Bold"/>
                <a:cs typeface="DM Sans Bold"/>
                <a:sym typeface="DM Sans Bold"/>
              </a:rPr>
              <a:t>4CADs</a:t>
            </a:r>
            <a:r>
              <a:rPr lang="en-US" sz="9499" spc="-474" b="true">
                <a:solidFill>
                  <a:srgbClr val="000000"/>
                </a:solidFill>
                <a:latin typeface="DM Sans Bold"/>
                <a:ea typeface="DM Sans Bold"/>
                <a:cs typeface="DM Sans Bold"/>
                <a:sym typeface="DM Sans Bold"/>
              </a:rPr>
              <a:t> </a:t>
            </a:r>
          </a:p>
          <a:p>
            <a:pPr algn="l">
              <a:lnSpc>
                <a:spcPts val="9024"/>
              </a:lnSpc>
            </a:pPr>
            <a:r>
              <a:rPr lang="en-US" sz="9499" spc="-474" b="true">
                <a:solidFill>
                  <a:srgbClr val="000000"/>
                </a:solidFill>
                <a:latin typeface="DM Sans Bold"/>
                <a:ea typeface="DM Sans Bold"/>
                <a:cs typeface="DM Sans Bold"/>
                <a:sym typeface="DM Sans Bold"/>
              </a:rPr>
              <a:t>Launch Plan</a:t>
            </a:r>
          </a:p>
        </p:txBody>
      </p:sp>
      <p:sp>
        <p:nvSpPr>
          <p:cNvPr name="TextBox 13" id="13"/>
          <p:cNvSpPr txBox="true"/>
          <p:nvPr/>
        </p:nvSpPr>
        <p:spPr>
          <a:xfrm rot="5400000">
            <a:off x="1604834" y="4446149"/>
            <a:ext cx="177464" cy="117302"/>
          </a:xfrm>
          <a:prstGeom prst="rect">
            <a:avLst/>
          </a:prstGeom>
        </p:spPr>
        <p:txBody>
          <a:bodyPr anchor="t" rtlCol="false" tIns="0" lIns="0" bIns="0" rIns="0">
            <a:spAutoFit/>
          </a:bodyPr>
          <a:lstStyle/>
          <a:p>
            <a:pPr algn="l">
              <a:lnSpc>
                <a:spcPts val="851"/>
              </a:lnSpc>
            </a:pPr>
            <a:r>
              <a:rPr lang="en-US" sz="896" spc="-44" b="true">
                <a:solidFill>
                  <a:srgbClr val="000000"/>
                </a:solidFill>
                <a:latin typeface="DM Sans Bold"/>
                <a:ea typeface="DM Sans Bold"/>
                <a:cs typeface="DM Sans Bold"/>
                <a:sym typeface="DM Sans Bold"/>
              </a:rPr>
              <a:t>for</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5E6E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Freeform 4" id="4"/>
          <p:cNvSpPr/>
          <p:nvPr/>
        </p:nvSpPr>
        <p:spPr>
          <a:xfrm flipH="false" flipV="false" rot="0">
            <a:off x="134471" y="1974554"/>
            <a:ext cx="9684759" cy="7283746"/>
          </a:xfrm>
          <a:custGeom>
            <a:avLst/>
            <a:gdLst/>
            <a:ahLst/>
            <a:cxnLst/>
            <a:rect r="r" b="b" t="t" l="l"/>
            <a:pathLst>
              <a:path h="7283746" w="9684759">
                <a:moveTo>
                  <a:pt x="0" y="0"/>
                </a:moveTo>
                <a:lnTo>
                  <a:pt x="9684758" y="0"/>
                </a:lnTo>
                <a:lnTo>
                  <a:pt x="9684758" y="7283746"/>
                </a:lnTo>
                <a:lnTo>
                  <a:pt x="0" y="7283746"/>
                </a:lnTo>
                <a:lnTo>
                  <a:pt x="0" y="0"/>
                </a:lnTo>
                <a:close/>
              </a:path>
            </a:pathLst>
          </a:custGeom>
          <a:blipFill>
            <a:blip r:embed="rId2"/>
            <a:stretch>
              <a:fillRect l="0" t="0" r="0" b="0"/>
            </a:stretch>
          </a:blipFill>
        </p:spPr>
      </p:sp>
      <p:grpSp>
        <p:nvGrpSpPr>
          <p:cNvPr name="Group 5" id="5"/>
          <p:cNvGrpSpPr/>
          <p:nvPr/>
        </p:nvGrpSpPr>
        <p:grpSpPr>
          <a:xfrm rot="0">
            <a:off x="1246118" y="2182385"/>
            <a:ext cx="7944303" cy="4470735"/>
            <a:chOff x="0" y="0"/>
            <a:chExt cx="10592404" cy="5960981"/>
          </a:xfrm>
        </p:grpSpPr>
        <p:pic>
          <p:nvPicPr>
            <p:cNvPr name="Picture 6" id="6"/>
            <p:cNvPicPr>
              <a:picLocks noChangeAspect="true"/>
            </p:cNvPicPr>
            <p:nvPr/>
          </p:nvPicPr>
          <p:blipFill>
            <a:blip r:embed="rId3"/>
            <a:srcRect l="0" t="7793" r="0" b="7793"/>
            <a:stretch>
              <a:fillRect/>
            </a:stretch>
          </p:blipFill>
          <p:spPr>
            <a:xfrm flipH="false" flipV="false">
              <a:off x="0" y="0"/>
              <a:ext cx="10592404" cy="5960981"/>
            </a:xfrm>
            <a:prstGeom prst="rect">
              <a:avLst/>
            </a:prstGeom>
          </p:spPr>
        </p:pic>
      </p:grpSp>
      <p:sp>
        <p:nvSpPr>
          <p:cNvPr name="Freeform 7" id="7"/>
          <p:cNvSpPr/>
          <p:nvPr/>
        </p:nvSpPr>
        <p:spPr>
          <a:xfrm flipH="false" flipV="false" rot="0">
            <a:off x="1246118" y="8626777"/>
            <a:ext cx="16608929" cy="877302"/>
          </a:xfrm>
          <a:custGeom>
            <a:avLst/>
            <a:gdLst/>
            <a:ahLst/>
            <a:cxnLst/>
            <a:rect r="r" b="b" t="t" l="l"/>
            <a:pathLst>
              <a:path h="877302" w="16608929">
                <a:moveTo>
                  <a:pt x="0" y="0"/>
                </a:moveTo>
                <a:lnTo>
                  <a:pt x="16608928" y="0"/>
                </a:lnTo>
                <a:lnTo>
                  <a:pt x="16608928" y="877302"/>
                </a:lnTo>
                <a:lnTo>
                  <a:pt x="0" y="877302"/>
                </a:lnTo>
                <a:lnTo>
                  <a:pt x="0" y="0"/>
                </a:lnTo>
                <a:close/>
              </a:path>
            </a:pathLst>
          </a:custGeom>
          <a:blipFill>
            <a:blip r:embed="rId4"/>
            <a:stretch>
              <a:fillRect l="0" t="0" r="0" b="0"/>
            </a:stretch>
          </a:blipFill>
        </p:spPr>
      </p:sp>
      <p:grpSp>
        <p:nvGrpSpPr>
          <p:cNvPr name="Group 8" id="8"/>
          <p:cNvGrpSpPr/>
          <p:nvPr/>
        </p:nvGrpSpPr>
        <p:grpSpPr>
          <a:xfrm rot="0">
            <a:off x="1246118" y="8626777"/>
            <a:ext cx="16608929" cy="877302"/>
            <a:chOff x="0" y="0"/>
            <a:chExt cx="4374368" cy="231059"/>
          </a:xfrm>
        </p:grpSpPr>
        <p:sp>
          <p:nvSpPr>
            <p:cNvPr name="Freeform 9" id="9"/>
            <p:cNvSpPr/>
            <p:nvPr/>
          </p:nvSpPr>
          <p:spPr>
            <a:xfrm flipH="false" flipV="false" rot="0">
              <a:off x="0" y="0"/>
              <a:ext cx="4374368" cy="231059"/>
            </a:xfrm>
            <a:custGeom>
              <a:avLst/>
              <a:gdLst/>
              <a:ahLst/>
              <a:cxnLst/>
              <a:rect r="r" b="b" t="t" l="l"/>
              <a:pathLst>
                <a:path h="231059" w="4374368">
                  <a:moveTo>
                    <a:pt x="0" y="0"/>
                  </a:moveTo>
                  <a:lnTo>
                    <a:pt x="4374368" y="0"/>
                  </a:lnTo>
                  <a:lnTo>
                    <a:pt x="4374368" y="231059"/>
                  </a:lnTo>
                  <a:lnTo>
                    <a:pt x="0" y="231059"/>
                  </a:lnTo>
                  <a:close/>
                </a:path>
              </a:pathLst>
            </a:custGeom>
            <a:solidFill>
              <a:srgbClr val="000000">
                <a:alpha val="0"/>
              </a:srgbClr>
            </a:solidFill>
            <a:ln w="85725" cap="sq">
              <a:solidFill>
                <a:srgbClr val="00BC51"/>
              </a:solidFill>
              <a:prstDash val="solid"/>
              <a:miter/>
            </a:ln>
          </p:spPr>
        </p:sp>
        <p:sp>
          <p:nvSpPr>
            <p:cNvPr name="TextBox 10" id="10"/>
            <p:cNvSpPr txBox="true"/>
            <p:nvPr/>
          </p:nvSpPr>
          <p:spPr>
            <a:xfrm>
              <a:off x="0" y="-114300"/>
              <a:ext cx="4374368" cy="345359"/>
            </a:xfrm>
            <a:prstGeom prst="rect">
              <a:avLst/>
            </a:prstGeom>
          </p:spPr>
          <p:txBody>
            <a:bodyPr anchor="ctr" rtlCol="false" tIns="50800" lIns="50800" bIns="50800" rIns="50800"/>
            <a:lstStyle/>
            <a:p>
              <a:pPr algn="ctr">
                <a:lnSpc>
                  <a:spcPts val="4048"/>
                </a:lnSpc>
              </a:pPr>
            </a:p>
          </p:txBody>
        </p:sp>
      </p:grpSp>
      <p:sp>
        <p:nvSpPr>
          <p:cNvPr name="TextBox 11" id="11"/>
          <p:cNvSpPr txBox="true"/>
          <p:nvPr/>
        </p:nvSpPr>
        <p:spPr>
          <a:xfrm rot="0">
            <a:off x="10652965" y="1894695"/>
            <a:ext cx="6606335" cy="866775"/>
          </a:xfrm>
          <a:prstGeom prst="rect">
            <a:avLst/>
          </a:prstGeom>
        </p:spPr>
        <p:txBody>
          <a:bodyPr anchor="t" rtlCol="false" tIns="0" lIns="0" bIns="0" rIns="0">
            <a:spAutoFit/>
          </a:bodyPr>
          <a:lstStyle/>
          <a:p>
            <a:pPr algn="l">
              <a:lnSpc>
                <a:spcPts val="6600"/>
              </a:lnSpc>
            </a:pPr>
            <a:r>
              <a:rPr lang="en-US" sz="6000" spc="-300" b="true">
                <a:solidFill>
                  <a:srgbClr val="000000"/>
                </a:solidFill>
                <a:latin typeface="DM Sans Bold"/>
                <a:ea typeface="DM Sans Bold"/>
                <a:cs typeface="DM Sans Bold"/>
                <a:sym typeface="DM Sans Bold"/>
              </a:rPr>
              <a:t>Challenge</a:t>
            </a:r>
          </a:p>
        </p:txBody>
      </p:sp>
      <p:sp>
        <p:nvSpPr>
          <p:cNvPr name="TextBox 12" id="12"/>
          <p:cNvSpPr txBox="true"/>
          <p:nvPr/>
        </p:nvSpPr>
        <p:spPr>
          <a:xfrm rot="0">
            <a:off x="10652965" y="2721408"/>
            <a:ext cx="1670416" cy="349249"/>
          </a:xfrm>
          <a:prstGeom prst="rect">
            <a:avLst/>
          </a:prstGeom>
        </p:spPr>
        <p:txBody>
          <a:bodyPr anchor="t" rtlCol="false" tIns="0" lIns="0" bIns="0" rIns="0">
            <a:spAutoFit/>
          </a:bodyPr>
          <a:lstStyle/>
          <a:p>
            <a:pPr algn="just">
              <a:lnSpc>
                <a:spcPts val="2800"/>
              </a:lnSpc>
            </a:pPr>
            <a:r>
              <a:rPr lang="en-US" b="true" sz="2000" spc="100">
                <a:solidFill>
                  <a:srgbClr val="57541B"/>
                </a:solidFill>
                <a:latin typeface="DM Sans Bold"/>
                <a:ea typeface="DM Sans Bold"/>
                <a:cs typeface="DM Sans Bold"/>
                <a:sym typeface="DM Sans Bold"/>
              </a:rPr>
              <a:t>PROBLEM</a:t>
            </a:r>
          </a:p>
        </p:txBody>
      </p:sp>
      <p:sp>
        <p:nvSpPr>
          <p:cNvPr name="TextBox 13" id="13"/>
          <p:cNvSpPr txBox="true"/>
          <p:nvPr/>
        </p:nvSpPr>
        <p:spPr>
          <a:xfrm rot="0">
            <a:off x="14258692" y="2721408"/>
            <a:ext cx="1670416" cy="349249"/>
          </a:xfrm>
          <a:prstGeom prst="rect">
            <a:avLst/>
          </a:prstGeom>
        </p:spPr>
        <p:txBody>
          <a:bodyPr anchor="t" rtlCol="false" tIns="0" lIns="0" bIns="0" rIns="0">
            <a:spAutoFit/>
          </a:bodyPr>
          <a:lstStyle/>
          <a:p>
            <a:pPr algn="just">
              <a:lnSpc>
                <a:spcPts val="2800"/>
              </a:lnSpc>
            </a:pPr>
            <a:r>
              <a:rPr lang="en-US" b="true" sz="2000" spc="100">
                <a:solidFill>
                  <a:srgbClr val="00BC51"/>
                </a:solidFill>
                <a:latin typeface="DM Sans Bold"/>
                <a:ea typeface="DM Sans Bold"/>
                <a:cs typeface="DM Sans Bold"/>
                <a:sym typeface="DM Sans Bold"/>
              </a:rPr>
              <a:t>SOLUTION</a:t>
            </a:r>
          </a:p>
        </p:txBody>
      </p:sp>
      <p:sp>
        <p:nvSpPr>
          <p:cNvPr name="TextBox 14" id="14"/>
          <p:cNvSpPr txBox="true"/>
          <p:nvPr/>
        </p:nvSpPr>
        <p:spPr>
          <a:xfrm rot="0">
            <a:off x="14258692" y="3096636"/>
            <a:ext cx="3000608" cy="3709035"/>
          </a:xfrm>
          <a:prstGeom prst="rect">
            <a:avLst/>
          </a:prstGeom>
        </p:spPr>
        <p:txBody>
          <a:bodyPr anchor="t" rtlCol="false" tIns="0" lIns="0" bIns="0" rIns="0">
            <a:spAutoFit/>
          </a:bodyPr>
          <a:lstStyle/>
          <a:p>
            <a:pPr algn="l">
              <a:lnSpc>
                <a:spcPts val="2940"/>
              </a:lnSpc>
            </a:pPr>
            <a:r>
              <a:rPr lang="en-US" sz="2100">
                <a:solidFill>
                  <a:srgbClr val="000000"/>
                </a:solidFill>
                <a:latin typeface="DM Sans"/>
                <a:ea typeface="DM Sans"/>
                <a:cs typeface="DM Sans"/>
                <a:sym typeface="DM Sans"/>
              </a:rPr>
              <a:t>One solution to this was using the image tag, which accepted GIF so  I exported the homepage video in GIF format and inputted the gif file as the sourced element, because GIF autoplay on its own, this was successful.</a:t>
            </a:r>
          </a:p>
        </p:txBody>
      </p:sp>
      <p:sp>
        <p:nvSpPr>
          <p:cNvPr name="TextBox 15" id="15"/>
          <p:cNvSpPr txBox="true"/>
          <p:nvPr/>
        </p:nvSpPr>
        <p:spPr>
          <a:xfrm rot="0">
            <a:off x="10652965" y="3096636"/>
            <a:ext cx="3000608" cy="4823459"/>
          </a:xfrm>
          <a:prstGeom prst="rect">
            <a:avLst/>
          </a:prstGeom>
        </p:spPr>
        <p:txBody>
          <a:bodyPr anchor="t" rtlCol="false" tIns="0" lIns="0" bIns="0" rIns="0">
            <a:spAutoFit/>
          </a:bodyPr>
          <a:lstStyle/>
          <a:p>
            <a:pPr algn="l">
              <a:lnSpc>
                <a:spcPts val="2940"/>
              </a:lnSpc>
            </a:pPr>
            <a:r>
              <a:rPr lang="en-US" sz="2100" spc="-42" b="true">
                <a:solidFill>
                  <a:srgbClr val="000000"/>
                </a:solidFill>
                <a:latin typeface="DM Sans Bold"/>
                <a:ea typeface="DM Sans Bold"/>
                <a:cs typeface="DM Sans Bold"/>
                <a:sym typeface="DM Sans Bold"/>
              </a:rPr>
              <a:t>My attempts to place a background video that would continuously play on a loop were disappointed by the fact that every time I refreshed the page after adding the loop and autoplay attribute to my video tag the video would stop playing and stay still like an image</a:t>
            </a:r>
          </a:p>
        </p:txBody>
      </p:sp>
      <p:sp>
        <p:nvSpPr>
          <p:cNvPr name="TextBox 16" id="16"/>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grpSp>
        <p:nvGrpSpPr>
          <p:cNvPr name="Group 17" id="17"/>
          <p:cNvGrpSpPr/>
          <p:nvPr/>
        </p:nvGrpSpPr>
        <p:grpSpPr>
          <a:xfrm rot="0">
            <a:off x="1246118" y="2182385"/>
            <a:ext cx="7944303" cy="4470735"/>
            <a:chOff x="0" y="0"/>
            <a:chExt cx="10592404" cy="5960981"/>
          </a:xfrm>
        </p:grpSpPr>
        <p:pic>
          <p:nvPicPr>
            <p:cNvPr name="Picture 18" id="18">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6141" t="0" r="6141" b="0"/>
            <a:stretch>
              <a:fillRect/>
            </a:stretch>
          </p:blipFill>
          <p:spPr>
            <a:xfrm flipH="false" flipV="false">
              <a:off x="0" y="0"/>
              <a:ext cx="10592404" cy="5960981"/>
            </a:xfrm>
            <a:prstGeom prst="rect">
              <a:avLst/>
            </a:prstGeom>
          </p:spPr>
        </p:pic>
      </p:gr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8"/>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5E6E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Freeform 4" id="4"/>
          <p:cNvSpPr/>
          <p:nvPr/>
        </p:nvSpPr>
        <p:spPr>
          <a:xfrm flipH="false" flipV="false" rot="0">
            <a:off x="4938988" y="3592651"/>
            <a:ext cx="8410024" cy="7081941"/>
          </a:xfrm>
          <a:custGeom>
            <a:avLst/>
            <a:gdLst/>
            <a:ahLst/>
            <a:cxnLst/>
            <a:rect r="r" b="b" t="t" l="l"/>
            <a:pathLst>
              <a:path h="7081941" w="8410024">
                <a:moveTo>
                  <a:pt x="0" y="0"/>
                </a:moveTo>
                <a:lnTo>
                  <a:pt x="8410024" y="0"/>
                </a:lnTo>
                <a:lnTo>
                  <a:pt x="8410024" y="7081941"/>
                </a:lnTo>
                <a:lnTo>
                  <a:pt x="0" y="7081941"/>
                </a:lnTo>
                <a:lnTo>
                  <a:pt x="0" y="0"/>
                </a:lnTo>
                <a:close/>
              </a:path>
            </a:pathLst>
          </a:custGeom>
          <a:blipFill>
            <a:blip r:embed="rId2"/>
            <a:stretch>
              <a:fillRect l="0" t="0" r="0" b="0"/>
            </a:stretch>
          </a:blipFill>
        </p:spPr>
      </p:sp>
      <p:grpSp>
        <p:nvGrpSpPr>
          <p:cNvPr name="Group 5" id="5"/>
          <p:cNvGrpSpPr/>
          <p:nvPr/>
        </p:nvGrpSpPr>
        <p:grpSpPr>
          <a:xfrm rot="0">
            <a:off x="5152457" y="3803184"/>
            <a:ext cx="7982971" cy="4487391"/>
            <a:chOff x="0" y="0"/>
            <a:chExt cx="10643961" cy="5983187"/>
          </a:xfrm>
        </p:grpSpPr>
        <p:pic>
          <p:nvPicPr>
            <p:cNvPr name="Picture 6" id="6"/>
            <p:cNvPicPr>
              <a:picLocks noChangeAspect="true"/>
            </p:cNvPicPr>
            <p:nvPr/>
          </p:nvPicPr>
          <p:blipFill>
            <a:blip r:embed="rId3"/>
            <a:srcRect l="6637" t="0" r="6637" b="0"/>
            <a:stretch>
              <a:fillRect/>
            </a:stretch>
          </p:blipFill>
          <p:spPr>
            <a:xfrm flipH="false" flipV="false">
              <a:off x="0" y="0"/>
              <a:ext cx="10643961" cy="5983187"/>
            </a:xfrm>
            <a:prstGeom prst="rect">
              <a:avLst/>
            </a:prstGeom>
          </p:spPr>
        </p:pic>
      </p:grpSp>
      <p:sp>
        <p:nvSpPr>
          <p:cNvPr name="TextBox 7" id="7"/>
          <p:cNvSpPr txBox="true"/>
          <p:nvPr/>
        </p:nvSpPr>
        <p:spPr>
          <a:xfrm rot="0">
            <a:off x="5496702" y="1582876"/>
            <a:ext cx="7294595" cy="866775"/>
          </a:xfrm>
          <a:prstGeom prst="rect">
            <a:avLst/>
          </a:prstGeom>
        </p:spPr>
        <p:txBody>
          <a:bodyPr anchor="t" rtlCol="false" tIns="0" lIns="0" bIns="0" rIns="0">
            <a:spAutoFit/>
          </a:bodyPr>
          <a:lstStyle/>
          <a:p>
            <a:pPr algn="ctr">
              <a:lnSpc>
                <a:spcPts val="6600"/>
              </a:lnSpc>
            </a:pPr>
            <a:r>
              <a:rPr lang="en-US" b="true" sz="6000" spc="-300">
                <a:solidFill>
                  <a:srgbClr val="000000"/>
                </a:solidFill>
                <a:latin typeface="DM Sans Bold"/>
                <a:ea typeface="DM Sans Bold"/>
                <a:cs typeface="DM Sans Bold"/>
                <a:sym typeface="DM Sans Bold"/>
              </a:rPr>
              <a:t>Current Page Layout</a:t>
            </a:r>
          </a:p>
        </p:txBody>
      </p:sp>
      <p:grpSp>
        <p:nvGrpSpPr>
          <p:cNvPr name="Group 8" id="8"/>
          <p:cNvGrpSpPr/>
          <p:nvPr/>
        </p:nvGrpSpPr>
        <p:grpSpPr>
          <a:xfrm rot="0">
            <a:off x="13751625" y="3592651"/>
            <a:ext cx="3384453" cy="1845944"/>
            <a:chOff x="0" y="0"/>
            <a:chExt cx="4512604" cy="2461259"/>
          </a:xfrm>
        </p:grpSpPr>
        <p:sp>
          <p:nvSpPr>
            <p:cNvPr name="TextBox 9" id="9"/>
            <p:cNvSpPr txBox="true"/>
            <p:nvPr/>
          </p:nvSpPr>
          <p:spPr>
            <a:xfrm rot="0">
              <a:off x="0" y="-47625"/>
              <a:ext cx="4512604" cy="471804"/>
            </a:xfrm>
            <a:prstGeom prst="rect">
              <a:avLst/>
            </a:prstGeom>
          </p:spPr>
          <p:txBody>
            <a:bodyPr anchor="t" rtlCol="false" tIns="0" lIns="0" bIns="0" rIns="0">
              <a:spAutoFit/>
            </a:bodyPr>
            <a:lstStyle/>
            <a:p>
              <a:pPr algn="l">
                <a:lnSpc>
                  <a:spcPts val="2940"/>
                </a:lnSpc>
              </a:pPr>
              <a:r>
                <a:rPr lang="en-US" sz="2100" spc="-42" b="true">
                  <a:solidFill>
                    <a:srgbClr val="000000"/>
                  </a:solidFill>
                  <a:latin typeface="DM Sans Bold"/>
                  <a:ea typeface="DM Sans Bold"/>
                  <a:cs typeface="DM Sans Bold"/>
                  <a:sym typeface="DM Sans Bold"/>
                </a:rPr>
                <a:t>Animated Search Bar</a:t>
              </a:r>
            </a:p>
          </p:txBody>
        </p:sp>
        <p:sp>
          <p:nvSpPr>
            <p:cNvPr name="TextBox 10" id="10"/>
            <p:cNvSpPr txBox="true"/>
            <p:nvPr/>
          </p:nvSpPr>
          <p:spPr>
            <a:xfrm rot="0">
              <a:off x="0" y="503554"/>
              <a:ext cx="4512604" cy="1957705"/>
            </a:xfrm>
            <a:prstGeom prst="rect">
              <a:avLst/>
            </a:prstGeom>
          </p:spPr>
          <p:txBody>
            <a:bodyPr anchor="t" rtlCol="false" tIns="0" lIns="0" bIns="0" rIns="0">
              <a:spAutoFit/>
            </a:bodyPr>
            <a:lstStyle/>
            <a:p>
              <a:pPr algn="l">
                <a:lnSpc>
                  <a:spcPts val="2940"/>
                </a:lnSpc>
              </a:pPr>
              <a:r>
                <a:rPr lang="en-US" sz="2100">
                  <a:solidFill>
                    <a:srgbClr val="000000"/>
                  </a:solidFill>
                  <a:latin typeface="DM Sans"/>
                  <a:ea typeface="DM Sans"/>
                  <a:cs typeface="DM Sans"/>
                  <a:sym typeface="DM Sans"/>
                </a:rPr>
                <a:t>Using the focus attribute, on the search bar, I made the search bar expand on click. </a:t>
              </a:r>
            </a:p>
          </p:txBody>
        </p:sp>
      </p:grpSp>
      <p:grpSp>
        <p:nvGrpSpPr>
          <p:cNvPr name="Group 11" id="11"/>
          <p:cNvGrpSpPr/>
          <p:nvPr/>
        </p:nvGrpSpPr>
        <p:grpSpPr>
          <a:xfrm rot="0">
            <a:off x="546905" y="3592651"/>
            <a:ext cx="3916539" cy="1474469"/>
            <a:chOff x="0" y="0"/>
            <a:chExt cx="5222052" cy="1965959"/>
          </a:xfrm>
        </p:grpSpPr>
        <p:sp>
          <p:nvSpPr>
            <p:cNvPr name="TextBox 12" id="12"/>
            <p:cNvSpPr txBox="true"/>
            <p:nvPr/>
          </p:nvSpPr>
          <p:spPr>
            <a:xfrm rot="0">
              <a:off x="0" y="-47625"/>
              <a:ext cx="5222052" cy="471804"/>
            </a:xfrm>
            <a:prstGeom prst="rect">
              <a:avLst/>
            </a:prstGeom>
          </p:spPr>
          <p:txBody>
            <a:bodyPr anchor="t" rtlCol="false" tIns="0" lIns="0" bIns="0" rIns="0">
              <a:spAutoFit/>
            </a:bodyPr>
            <a:lstStyle/>
            <a:p>
              <a:pPr algn="r">
                <a:lnSpc>
                  <a:spcPts val="2940"/>
                </a:lnSpc>
              </a:pPr>
              <a:r>
                <a:rPr lang="en-US" b="true" sz="2100" spc="-42">
                  <a:solidFill>
                    <a:srgbClr val="000000"/>
                  </a:solidFill>
                  <a:latin typeface="DM Sans Bold"/>
                  <a:ea typeface="DM Sans Bold"/>
                  <a:cs typeface="DM Sans Bold"/>
                  <a:sym typeface="DM Sans Bold"/>
                </a:rPr>
                <a:t>Animated Logo</a:t>
              </a:r>
            </a:p>
          </p:txBody>
        </p:sp>
        <p:sp>
          <p:nvSpPr>
            <p:cNvPr name="TextBox 13" id="13"/>
            <p:cNvSpPr txBox="true"/>
            <p:nvPr/>
          </p:nvSpPr>
          <p:spPr>
            <a:xfrm rot="0">
              <a:off x="0" y="503554"/>
              <a:ext cx="5222052" cy="1462405"/>
            </a:xfrm>
            <a:prstGeom prst="rect">
              <a:avLst/>
            </a:prstGeom>
          </p:spPr>
          <p:txBody>
            <a:bodyPr anchor="t" rtlCol="false" tIns="0" lIns="0" bIns="0" rIns="0">
              <a:spAutoFit/>
            </a:bodyPr>
            <a:lstStyle/>
            <a:p>
              <a:pPr algn="r">
                <a:lnSpc>
                  <a:spcPts val="2940"/>
                </a:lnSpc>
              </a:pPr>
              <a:r>
                <a:rPr lang="en-US" sz="2100">
                  <a:solidFill>
                    <a:srgbClr val="000000"/>
                  </a:solidFill>
                  <a:latin typeface="DM Sans"/>
                  <a:ea typeface="DM Sans"/>
                  <a:cs typeface="DM Sans"/>
                  <a:sym typeface="DM Sans"/>
                </a:rPr>
                <a:t>The Navigation bar’s logo increases its width when the mouse hovers over it</a:t>
              </a:r>
            </a:p>
          </p:txBody>
        </p:sp>
      </p:grpSp>
      <p:grpSp>
        <p:nvGrpSpPr>
          <p:cNvPr name="Group 14" id="14"/>
          <p:cNvGrpSpPr/>
          <p:nvPr/>
        </p:nvGrpSpPr>
        <p:grpSpPr>
          <a:xfrm rot="0">
            <a:off x="1028700" y="6628051"/>
            <a:ext cx="3018027" cy="1845944"/>
            <a:chOff x="0" y="0"/>
            <a:chExt cx="4024036" cy="2461259"/>
          </a:xfrm>
        </p:grpSpPr>
        <p:sp>
          <p:nvSpPr>
            <p:cNvPr name="TextBox 15" id="15"/>
            <p:cNvSpPr txBox="true"/>
            <p:nvPr/>
          </p:nvSpPr>
          <p:spPr>
            <a:xfrm rot="0">
              <a:off x="0" y="-47625"/>
              <a:ext cx="4024036" cy="967104"/>
            </a:xfrm>
            <a:prstGeom prst="rect">
              <a:avLst/>
            </a:prstGeom>
          </p:spPr>
          <p:txBody>
            <a:bodyPr anchor="t" rtlCol="false" tIns="0" lIns="0" bIns="0" rIns="0">
              <a:spAutoFit/>
            </a:bodyPr>
            <a:lstStyle/>
            <a:p>
              <a:pPr algn="r">
                <a:lnSpc>
                  <a:spcPts val="2940"/>
                </a:lnSpc>
              </a:pPr>
              <a:r>
                <a:rPr lang="en-US" b="true" sz="2100" spc="-42">
                  <a:solidFill>
                    <a:srgbClr val="000000"/>
                  </a:solidFill>
                  <a:latin typeface="DM Sans Bold"/>
                  <a:ea typeface="DM Sans Bold"/>
                  <a:cs typeface="DM Sans Bold"/>
                  <a:sym typeface="DM Sans Bold"/>
                </a:rPr>
                <a:t>Navbar sticks upon scroll</a:t>
              </a:r>
            </a:p>
          </p:txBody>
        </p:sp>
        <p:sp>
          <p:nvSpPr>
            <p:cNvPr name="TextBox 16" id="16"/>
            <p:cNvSpPr txBox="true"/>
            <p:nvPr/>
          </p:nvSpPr>
          <p:spPr>
            <a:xfrm rot="0">
              <a:off x="0" y="998854"/>
              <a:ext cx="4024036" cy="1462405"/>
            </a:xfrm>
            <a:prstGeom prst="rect">
              <a:avLst/>
            </a:prstGeom>
          </p:spPr>
          <p:txBody>
            <a:bodyPr anchor="t" rtlCol="false" tIns="0" lIns="0" bIns="0" rIns="0">
              <a:spAutoFit/>
            </a:bodyPr>
            <a:lstStyle/>
            <a:p>
              <a:pPr algn="r">
                <a:lnSpc>
                  <a:spcPts val="2940"/>
                </a:lnSpc>
              </a:pPr>
              <a:r>
                <a:rPr lang="en-US" sz="2100">
                  <a:solidFill>
                    <a:srgbClr val="000000"/>
                  </a:solidFill>
                  <a:latin typeface="DM Sans"/>
                  <a:ea typeface="DM Sans"/>
                  <a:cs typeface="DM Sans"/>
                  <a:sym typeface="DM Sans"/>
                </a:rPr>
                <a:t>I set the position for the navigation bar to sticky, and made it at 0px</a:t>
              </a:r>
            </a:p>
          </p:txBody>
        </p:sp>
      </p:grpSp>
      <p:grpSp>
        <p:nvGrpSpPr>
          <p:cNvPr name="Group 17" id="17"/>
          <p:cNvGrpSpPr/>
          <p:nvPr/>
        </p:nvGrpSpPr>
        <p:grpSpPr>
          <a:xfrm rot="0">
            <a:off x="14241273" y="6999526"/>
            <a:ext cx="3018027" cy="2217419"/>
            <a:chOff x="0" y="0"/>
            <a:chExt cx="4024036" cy="2956559"/>
          </a:xfrm>
        </p:grpSpPr>
        <p:sp>
          <p:nvSpPr>
            <p:cNvPr name="TextBox 18" id="18"/>
            <p:cNvSpPr txBox="true"/>
            <p:nvPr/>
          </p:nvSpPr>
          <p:spPr>
            <a:xfrm rot="0">
              <a:off x="0" y="-47625"/>
              <a:ext cx="4024036" cy="471804"/>
            </a:xfrm>
            <a:prstGeom prst="rect">
              <a:avLst/>
            </a:prstGeom>
          </p:spPr>
          <p:txBody>
            <a:bodyPr anchor="t" rtlCol="false" tIns="0" lIns="0" bIns="0" rIns="0">
              <a:spAutoFit/>
            </a:bodyPr>
            <a:lstStyle/>
            <a:p>
              <a:pPr algn="l">
                <a:lnSpc>
                  <a:spcPts val="2940"/>
                </a:lnSpc>
              </a:pPr>
              <a:r>
                <a:rPr lang="en-US" sz="2100" spc="-42" b="true">
                  <a:solidFill>
                    <a:srgbClr val="000000"/>
                  </a:solidFill>
                  <a:latin typeface="DM Sans Bold"/>
                  <a:ea typeface="DM Sans Bold"/>
                  <a:cs typeface="DM Sans Bold"/>
                  <a:sym typeface="DM Sans Bold"/>
                </a:rPr>
                <a:t>Video Background</a:t>
              </a:r>
            </a:p>
          </p:txBody>
        </p:sp>
        <p:sp>
          <p:nvSpPr>
            <p:cNvPr name="TextBox 19" id="19"/>
            <p:cNvSpPr txBox="true"/>
            <p:nvPr/>
          </p:nvSpPr>
          <p:spPr>
            <a:xfrm rot="0">
              <a:off x="0" y="503554"/>
              <a:ext cx="4024036" cy="2453005"/>
            </a:xfrm>
            <a:prstGeom prst="rect">
              <a:avLst/>
            </a:prstGeom>
          </p:spPr>
          <p:txBody>
            <a:bodyPr anchor="t" rtlCol="false" tIns="0" lIns="0" bIns="0" rIns="0">
              <a:spAutoFit/>
            </a:bodyPr>
            <a:lstStyle/>
            <a:p>
              <a:pPr algn="l">
                <a:lnSpc>
                  <a:spcPts val="2940"/>
                </a:lnSpc>
              </a:pPr>
              <a:r>
                <a:rPr lang="en-US" sz="2100">
                  <a:solidFill>
                    <a:srgbClr val="000000"/>
                  </a:solidFill>
                  <a:latin typeface="DM Sans"/>
                  <a:ea typeface="DM Sans"/>
                  <a:cs typeface="DM Sans"/>
                  <a:sym typeface="DM Sans"/>
                </a:rPr>
                <a:t>Using the video tag, set to autoplay and loop, I used a video as the background for the homepage.</a:t>
              </a:r>
            </a:p>
          </p:txBody>
        </p:sp>
      </p:grpSp>
      <p:sp>
        <p:nvSpPr>
          <p:cNvPr name="AutoShape 20" id="20"/>
          <p:cNvSpPr/>
          <p:nvPr/>
        </p:nvSpPr>
        <p:spPr>
          <a:xfrm>
            <a:off x="4463444" y="4023638"/>
            <a:ext cx="1404292" cy="9525"/>
          </a:xfrm>
          <a:prstGeom prst="line">
            <a:avLst/>
          </a:prstGeom>
          <a:ln cap="rnd" w="19050">
            <a:solidFill>
              <a:srgbClr val="96AEA5"/>
            </a:solidFill>
            <a:prstDash val="solid"/>
            <a:headEnd type="none" len="sm" w="sm"/>
            <a:tailEnd type="oval" len="lg" w="lg"/>
          </a:ln>
        </p:spPr>
      </p:sp>
      <p:sp>
        <p:nvSpPr>
          <p:cNvPr name="AutoShape 21" id="21"/>
          <p:cNvSpPr/>
          <p:nvPr/>
        </p:nvSpPr>
        <p:spPr>
          <a:xfrm flipV="true">
            <a:off x="4516390" y="4040213"/>
            <a:ext cx="2702691" cy="2455792"/>
          </a:xfrm>
          <a:prstGeom prst="line">
            <a:avLst/>
          </a:prstGeom>
          <a:ln cap="rnd" w="19050">
            <a:solidFill>
              <a:srgbClr val="96AEA5"/>
            </a:solidFill>
            <a:prstDash val="solid"/>
            <a:headEnd type="none" len="sm" w="sm"/>
            <a:tailEnd type="oval" len="lg" w="lg"/>
          </a:ln>
        </p:spPr>
      </p:sp>
      <p:sp>
        <p:nvSpPr>
          <p:cNvPr name="AutoShape 22" id="22"/>
          <p:cNvSpPr/>
          <p:nvPr/>
        </p:nvSpPr>
        <p:spPr>
          <a:xfrm flipH="true">
            <a:off x="10319865" y="4014113"/>
            <a:ext cx="3279332" cy="9525"/>
          </a:xfrm>
          <a:prstGeom prst="line">
            <a:avLst/>
          </a:prstGeom>
          <a:ln cap="rnd" w="19050">
            <a:solidFill>
              <a:srgbClr val="96AEA5"/>
            </a:solidFill>
            <a:prstDash val="solid"/>
            <a:headEnd type="none" len="sm" w="sm"/>
            <a:tailEnd type="oval" len="lg" w="lg"/>
          </a:ln>
        </p:spPr>
      </p:sp>
      <p:sp>
        <p:nvSpPr>
          <p:cNvPr name="AutoShape 23" id="23"/>
          <p:cNvSpPr/>
          <p:nvPr/>
        </p:nvSpPr>
        <p:spPr>
          <a:xfrm rot="-10799999">
            <a:off x="12670508" y="7176615"/>
            <a:ext cx="1416300" cy="0"/>
          </a:xfrm>
          <a:prstGeom prst="line">
            <a:avLst/>
          </a:prstGeom>
          <a:ln cap="rnd" w="19050">
            <a:solidFill>
              <a:srgbClr val="96AEA5"/>
            </a:solidFill>
            <a:prstDash val="solid"/>
            <a:headEnd type="none" len="sm" w="sm"/>
            <a:tailEnd type="oval" len="lg" w="lg"/>
          </a:ln>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EAD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64753"/>
            <a:ext cx="9431863" cy="7093547"/>
          </a:xfrm>
          <a:custGeom>
            <a:avLst/>
            <a:gdLst/>
            <a:ahLst/>
            <a:cxnLst/>
            <a:rect r="r" b="b" t="t" l="l"/>
            <a:pathLst>
              <a:path h="7093547" w="9431863">
                <a:moveTo>
                  <a:pt x="0" y="0"/>
                </a:moveTo>
                <a:lnTo>
                  <a:pt x="9431863" y="0"/>
                </a:lnTo>
                <a:lnTo>
                  <a:pt x="9431863" y="7093547"/>
                </a:lnTo>
                <a:lnTo>
                  <a:pt x="0" y="7093547"/>
                </a:lnTo>
                <a:lnTo>
                  <a:pt x="0" y="0"/>
                </a:lnTo>
                <a:close/>
              </a:path>
            </a:pathLst>
          </a:custGeom>
          <a:blipFill>
            <a:blip r:embed="rId2"/>
            <a:stretch>
              <a:fillRect l="0" t="0" r="0" b="0"/>
            </a:stretch>
          </a:blipFill>
        </p:spPr>
      </p:sp>
      <p:grpSp>
        <p:nvGrpSpPr>
          <p:cNvPr name="Group 3" id="3"/>
          <p:cNvGrpSpPr/>
          <p:nvPr/>
        </p:nvGrpSpPr>
        <p:grpSpPr>
          <a:xfrm rot="0">
            <a:off x="2100953" y="2365041"/>
            <a:ext cx="7748458" cy="4353460"/>
            <a:chOff x="0" y="0"/>
            <a:chExt cx="10331277" cy="5804613"/>
          </a:xfrm>
        </p:grpSpPr>
        <p:pic>
          <p:nvPicPr>
            <p:cNvPr name="Picture 4" id="4"/>
            <p:cNvPicPr>
              <a:picLocks noChangeAspect="true"/>
            </p:cNvPicPr>
            <p:nvPr/>
          </p:nvPicPr>
          <p:blipFill>
            <a:blip r:embed="rId3"/>
            <a:srcRect l="8260" t="4983" r="7190" b="16426"/>
            <a:stretch>
              <a:fillRect/>
            </a:stretch>
          </p:blipFill>
          <p:spPr>
            <a:xfrm flipH="false" flipV="false">
              <a:off x="0" y="0"/>
              <a:ext cx="10331277" cy="5804613"/>
            </a:xfrm>
            <a:prstGeom prst="rect">
              <a:avLst/>
            </a:prstGeom>
          </p:spPr>
        </p:pic>
      </p:grpSp>
      <p:sp>
        <p:nvSpPr>
          <p:cNvPr name="Freeform 5" id="5"/>
          <p:cNvSpPr/>
          <p:nvPr/>
        </p:nvSpPr>
        <p:spPr>
          <a:xfrm flipH="false" flipV="false" rot="0">
            <a:off x="11751404" y="1655344"/>
            <a:ext cx="6241321" cy="3073955"/>
          </a:xfrm>
          <a:custGeom>
            <a:avLst/>
            <a:gdLst/>
            <a:ahLst/>
            <a:cxnLst/>
            <a:rect r="r" b="b" t="t" l="l"/>
            <a:pathLst>
              <a:path h="3073955" w="6241321">
                <a:moveTo>
                  <a:pt x="0" y="0"/>
                </a:moveTo>
                <a:lnTo>
                  <a:pt x="6241321" y="0"/>
                </a:lnTo>
                <a:lnTo>
                  <a:pt x="6241321" y="3073954"/>
                </a:lnTo>
                <a:lnTo>
                  <a:pt x="0" y="3073954"/>
                </a:lnTo>
                <a:lnTo>
                  <a:pt x="0" y="0"/>
                </a:lnTo>
                <a:close/>
              </a:path>
            </a:pathLst>
          </a:custGeom>
          <a:blipFill>
            <a:blip r:embed="rId4"/>
            <a:stretch>
              <a:fillRect l="-5029" t="0" r="-5029" b="0"/>
            </a:stretch>
          </a:blipFill>
        </p:spPr>
      </p:sp>
      <p:sp>
        <p:nvSpPr>
          <p:cNvPr name="Freeform 6" id="6"/>
          <p:cNvSpPr/>
          <p:nvPr/>
        </p:nvSpPr>
        <p:spPr>
          <a:xfrm flipH="false" flipV="false" rot="0">
            <a:off x="11751404" y="5479945"/>
            <a:ext cx="6257837" cy="2886427"/>
          </a:xfrm>
          <a:custGeom>
            <a:avLst/>
            <a:gdLst/>
            <a:ahLst/>
            <a:cxnLst/>
            <a:rect r="r" b="b" t="t" l="l"/>
            <a:pathLst>
              <a:path h="2886427" w="6257837">
                <a:moveTo>
                  <a:pt x="0" y="0"/>
                </a:moveTo>
                <a:lnTo>
                  <a:pt x="6257838" y="0"/>
                </a:lnTo>
                <a:lnTo>
                  <a:pt x="6257838" y="2886428"/>
                </a:lnTo>
                <a:lnTo>
                  <a:pt x="0" y="2886428"/>
                </a:lnTo>
                <a:lnTo>
                  <a:pt x="0" y="0"/>
                </a:lnTo>
                <a:close/>
              </a:path>
            </a:pathLst>
          </a:custGeom>
          <a:blipFill>
            <a:blip r:embed="rId5"/>
            <a:stretch>
              <a:fillRect l="0" t="0" r="0" b="0"/>
            </a:stretch>
          </a:blipFill>
        </p:spPr>
      </p:sp>
      <p:sp>
        <p:nvSpPr>
          <p:cNvPr name="TextBox 7" id="7"/>
          <p:cNvSpPr txBox="true"/>
          <p:nvPr/>
        </p:nvSpPr>
        <p:spPr>
          <a:xfrm rot="0">
            <a:off x="2100953" y="1607719"/>
            <a:ext cx="1310202" cy="414528"/>
          </a:xfrm>
          <a:prstGeom prst="rect">
            <a:avLst/>
          </a:prstGeom>
        </p:spPr>
        <p:txBody>
          <a:bodyPr anchor="t" rtlCol="false" tIns="0" lIns="0" bIns="0" rIns="0">
            <a:spAutoFit/>
          </a:bodyPr>
          <a:lstStyle/>
          <a:p>
            <a:pPr algn="just">
              <a:lnSpc>
                <a:spcPts val="3401"/>
              </a:lnSpc>
            </a:pPr>
            <a:r>
              <a:rPr lang="en-US" b="true" sz="2429" spc="121">
                <a:solidFill>
                  <a:srgbClr val="000000"/>
                </a:solidFill>
                <a:latin typeface="DM Sans Bold"/>
                <a:ea typeface="DM Sans Bold"/>
                <a:cs typeface="DM Sans Bold"/>
                <a:sym typeface="DM Sans Bold"/>
              </a:rPr>
              <a:t>PAGE 2</a:t>
            </a:r>
          </a:p>
        </p:txBody>
      </p:sp>
      <p:sp>
        <p:nvSpPr>
          <p:cNvPr name="TextBox 8" id="8"/>
          <p:cNvSpPr txBox="true"/>
          <p:nvPr/>
        </p:nvSpPr>
        <p:spPr>
          <a:xfrm rot="0">
            <a:off x="1941052" y="7784364"/>
            <a:ext cx="2242503" cy="664837"/>
          </a:xfrm>
          <a:prstGeom prst="rect">
            <a:avLst/>
          </a:prstGeom>
        </p:spPr>
        <p:txBody>
          <a:bodyPr anchor="t" rtlCol="false" tIns="0" lIns="0" bIns="0" rIns="0">
            <a:spAutoFit/>
          </a:bodyPr>
          <a:lstStyle/>
          <a:p>
            <a:pPr algn="just">
              <a:lnSpc>
                <a:spcPts val="2730"/>
              </a:lnSpc>
              <a:spcBef>
                <a:spcPct val="0"/>
              </a:spcBef>
            </a:pPr>
            <a:r>
              <a:rPr lang="en-US" b="true" sz="1950" spc="97">
                <a:solidFill>
                  <a:srgbClr val="57541B"/>
                </a:solidFill>
                <a:latin typeface="DM Sans Bold"/>
                <a:ea typeface="DM Sans Bold"/>
                <a:cs typeface="DM Sans Bold"/>
                <a:sym typeface="DM Sans Bold"/>
              </a:rPr>
              <a:t>PRESENTER:</a:t>
            </a:r>
          </a:p>
          <a:p>
            <a:pPr algn="l">
              <a:lnSpc>
                <a:spcPts val="2730"/>
              </a:lnSpc>
              <a:spcBef>
                <a:spcPct val="0"/>
              </a:spcBef>
            </a:pPr>
            <a:r>
              <a:rPr lang="en-US" sz="1950" spc="97">
                <a:solidFill>
                  <a:srgbClr val="191919"/>
                </a:solidFill>
                <a:latin typeface="DM Sans"/>
                <a:ea typeface="DM Sans"/>
                <a:cs typeface="DM Sans"/>
                <a:sym typeface="DM Sans"/>
              </a:rPr>
              <a:t>JUAN D. AHUMADA</a:t>
            </a:r>
            <a:r>
              <a:rPr lang="en-US" b="true" sz="1950" spc="97">
                <a:solidFill>
                  <a:srgbClr val="000000"/>
                </a:solidFill>
                <a:latin typeface="DM Sans Bold"/>
                <a:ea typeface="DM Sans Bold"/>
                <a:cs typeface="DM Sans Bold"/>
                <a:sym typeface="DM Sans Bold"/>
              </a:rPr>
              <a:t> </a:t>
            </a:r>
          </a:p>
        </p:txBody>
      </p:sp>
      <p:sp>
        <p:nvSpPr>
          <p:cNvPr name="TextBox 9" id="9"/>
          <p:cNvSpPr txBox="true"/>
          <p:nvPr/>
        </p:nvSpPr>
        <p:spPr>
          <a:xfrm rot="0">
            <a:off x="7036544" y="7784364"/>
            <a:ext cx="3424018" cy="1043932"/>
          </a:xfrm>
          <a:prstGeom prst="rect">
            <a:avLst/>
          </a:prstGeom>
        </p:spPr>
        <p:txBody>
          <a:bodyPr anchor="t" rtlCol="false" tIns="0" lIns="0" bIns="0" rIns="0">
            <a:spAutoFit/>
          </a:bodyPr>
          <a:lstStyle/>
          <a:p>
            <a:pPr algn="just">
              <a:lnSpc>
                <a:spcPts val="2730"/>
              </a:lnSpc>
              <a:spcBef>
                <a:spcPct val="0"/>
              </a:spcBef>
            </a:pPr>
            <a:r>
              <a:rPr lang="en-US" b="true" sz="1950" spc="97">
                <a:solidFill>
                  <a:srgbClr val="57541B"/>
                </a:solidFill>
                <a:latin typeface="DM Sans Bold"/>
                <a:ea typeface="DM Sans Bold"/>
                <a:cs typeface="DM Sans Bold"/>
                <a:sym typeface="DM Sans Bold"/>
              </a:rPr>
              <a:t>ROLE</a:t>
            </a:r>
            <a:r>
              <a:rPr lang="en-US" b="true" sz="1950" spc="97">
                <a:solidFill>
                  <a:srgbClr val="57541B"/>
                </a:solidFill>
                <a:latin typeface="DM Sans Bold"/>
                <a:ea typeface="DM Sans Bold"/>
                <a:cs typeface="DM Sans Bold"/>
                <a:sym typeface="DM Sans Bold"/>
              </a:rPr>
              <a:t>:</a:t>
            </a:r>
          </a:p>
          <a:p>
            <a:pPr algn="l">
              <a:lnSpc>
                <a:spcPts val="1890"/>
              </a:lnSpc>
              <a:spcBef>
                <a:spcPct val="0"/>
              </a:spcBef>
            </a:pPr>
            <a:r>
              <a:rPr lang="en-US" sz="1350" spc="67">
                <a:solidFill>
                  <a:srgbClr val="57541B"/>
                </a:solidFill>
                <a:latin typeface="DM Sans"/>
                <a:ea typeface="DM Sans"/>
                <a:cs typeface="DM Sans"/>
                <a:sym typeface="DM Sans"/>
              </a:rPr>
              <a:t>WEB STRUCTURE DEVELOPER </a:t>
            </a:r>
            <a:r>
              <a:rPr lang="en-US" sz="1350" spc="67">
                <a:solidFill>
                  <a:srgbClr val="000000"/>
                </a:solidFill>
                <a:latin typeface="DM Sans"/>
                <a:ea typeface="DM Sans"/>
                <a:cs typeface="DM Sans"/>
                <a:sym typeface="DM Sans"/>
              </a:rPr>
              <a:t>– DEVELOPED FOUNDATIONAL CODE FOR MULTIPLE WEBSITE STRUCTURES</a:t>
            </a:r>
          </a:p>
        </p:txBody>
      </p:sp>
      <p:sp>
        <p:nvSpPr>
          <p:cNvPr name="TextBox 10" id="10"/>
          <p:cNvSpPr txBox="true"/>
          <p:nvPr/>
        </p:nvSpPr>
        <p:spPr>
          <a:xfrm rot="0">
            <a:off x="11975961" y="1098445"/>
            <a:ext cx="325609"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V1</a:t>
            </a:r>
          </a:p>
        </p:txBody>
      </p:sp>
      <p:sp>
        <p:nvSpPr>
          <p:cNvPr name="TextBox 11" id="11"/>
          <p:cNvSpPr txBox="true"/>
          <p:nvPr/>
        </p:nvSpPr>
        <p:spPr>
          <a:xfrm rot="0">
            <a:off x="11975961" y="4977661"/>
            <a:ext cx="325609"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V2</a:t>
            </a:r>
          </a:p>
        </p:txBody>
      </p:sp>
      <p:sp>
        <p:nvSpPr>
          <p:cNvPr name="TextBox 12" id="12"/>
          <p:cNvSpPr txBox="true"/>
          <p:nvPr/>
        </p:nvSpPr>
        <p:spPr>
          <a:xfrm rot="0">
            <a:off x="5488498" y="7089252"/>
            <a:ext cx="973367"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MOCKUP</a:t>
            </a:r>
          </a:p>
        </p:txBody>
      </p:sp>
    </p:spTree>
  </p:cSld>
  <p:clrMapOvr>
    <a:masterClrMapping/>
  </p:clrMapOvr>
  <p:transition spd="fast">
    <p:circl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EAD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Freeform 4" id="4"/>
          <p:cNvSpPr/>
          <p:nvPr/>
        </p:nvSpPr>
        <p:spPr>
          <a:xfrm flipH="false" flipV="false" rot="0">
            <a:off x="134471" y="1974554"/>
            <a:ext cx="9684759" cy="7283746"/>
          </a:xfrm>
          <a:custGeom>
            <a:avLst/>
            <a:gdLst/>
            <a:ahLst/>
            <a:cxnLst/>
            <a:rect r="r" b="b" t="t" l="l"/>
            <a:pathLst>
              <a:path h="7283746" w="9684759">
                <a:moveTo>
                  <a:pt x="0" y="0"/>
                </a:moveTo>
                <a:lnTo>
                  <a:pt x="9684758" y="0"/>
                </a:lnTo>
                <a:lnTo>
                  <a:pt x="9684758" y="7283746"/>
                </a:lnTo>
                <a:lnTo>
                  <a:pt x="0" y="7283746"/>
                </a:lnTo>
                <a:lnTo>
                  <a:pt x="0" y="0"/>
                </a:lnTo>
                <a:close/>
              </a:path>
            </a:pathLst>
          </a:custGeom>
          <a:blipFill>
            <a:blip r:embed="rId2"/>
            <a:stretch>
              <a:fillRect l="0" t="0" r="0" b="0"/>
            </a:stretch>
          </a:blipFill>
        </p:spPr>
      </p:sp>
      <p:grpSp>
        <p:nvGrpSpPr>
          <p:cNvPr name="Group 5" id="5"/>
          <p:cNvGrpSpPr/>
          <p:nvPr/>
        </p:nvGrpSpPr>
        <p:grpSpPr>
          <a:xfrm rot="0">
            <a:off x="1246118" y="2182385"/>
            <a:ext cx="7944303" cy="4470735"/>
            <a:chOff x="0" y="0"/>
            <a:chExt cx="10592404" cy="5960981"/>
          </a:xfrm>
        </p:grpSpPr>
        <p:pic>
          <p:nvPicPr>
            <p:cNvPr name="Picture 6" id="6"/>
            <p:cNvPicPr>
              <a:picLocks noChangeAspect="true"/>
            </p:cNvPicPr>
            <p:nvPr/>
          </p:nvPicPr>
          <p:blipFill>
            <a:blip r:embed="rId3"/>
            <a:srcRect l="689" t="0" r="689" b="0"/>
            <a:stretch>
              <a:fillRect/>
            </a:stretch>
          </p:blipFill>
          <p:spPr>
            <a:xfrm flipH="false" flipV="false">
              <a:off x="0" y="0"/>
              <a:ext cx="10592404" cy="5960981"/>
            </a:xfrm>
            <a:prstGeom prst="rect">
              <a:avLst/>
            </a:prstGeom>
          </p:spPr>
        </p:pic>
      </p:grpSp>
      <p:grpSp>
        <p:nvGrpSpPr>
          <p:cNvPr name="Group 7" id="7"/>
          <p:cNvGrpSpPr/>
          <p:nvPr/>
        </p:nvGrpSpPr>
        <p:grpSpPr>
          <a:xfrm rot="0">
            <a:off x="11795453" y="6653121"/>
            <a:ext cx="4771714" cy="1870753"/>
            <a:chOff x="0" y="0"/>
            <a:chExt cx="6362285" cy="2494337"/>
          </a:xfrm>
        </p:grpSpPr>
        <p:grpSp>
          <p:nvGrpSpPr>
            <p:cNvPr name="Group 8" id="8"/>
            <p:cNvGrpSpPr/>
            <p:nvPr/>
          </p:nvGrpSpPr>
          <p:grpSpPr>
            <a:xfrm rot="0">
              <a:off x="0" y="0"/>
              <a:ext cx="6362285" cy="2494337"/>
              <a:chOff x="0" y="0"/>
              <a:chExt cx="968985" cy="379891"/>
            </a:xfrm>
          </p:grpSpPr>
          <p:sp>
            <p:nvSpPr>
              <p:cNvPr name="Freeform 9" id="9"/>
              <p:cNvSpPr/>
              <p:nvPr/>
            </p:nvSpPr>
            <p:spPr>
              <a:xfrm flipH="false" flipV="false" rot="0">
                <a:off x="0" y="0"/>
                <a:ext cx="968985" cy="379891"/>
              </a:xfrm>
              <a:custGeom>
                <a:avLst/>
                <a:gdLst/>
                <a:ahLst/>
                <a:cxnLst/>
                <a:rect r="r" b="b" t="t" l="l"/>
                <a:pathLst>
                  <a:path h="379891" w="968985">
                    <a:moveTo>
                      <a:pt x="0" y="0"/>
                    </a:moveTo>
                    <a:lnTo>
                      <a:pt x="968985" y="0"/>
                    </a:lnTo>
                    <a:lnTo>
                      <a:pt x="968985" y="379891"/>
                    </a:lnTo>
                    <a:lnTo>
                      <a:pt x="0" y="379891"/>
                    </a:lnTo>
                    <a:close/>
                  </a:path>
                </a:pathLst>
              </a:custGeom>
              <a:solidFill>
                <a:srgbClr val="000000">
                  <a:alpha val="0"/>
                </a:srgbClr>
              </a:solidFill>
              <a:ln w="85725" cap="sq">
                <a:solidFill>
                  <a:srgbClr val="DB9B3A"/>
                </a:solidFill>
                <a:prstDash val="solid"/>
                <a:miter/>
              </a:ln>
            </p:spPr>
          </p:sp>
          <p:sp>
            <p:nvSpPr>
              <p:cNvPr name="TextBox 10" id="10"/>
              <p:cNvSpPr txBox="true"/>
              <p:nvPr/>
            </p:nvSpPr>
            <p:spPr>
              <a:xfrm>
                <a:off x="0" y="-28575"/>
                <a:ext cx="968985" cy="408466"/>
              </a:xfrm>
              <a:prstGeom prst="rect">
                <a:avLst/>
              </a:prstGeom>
            </p:spPr>
            <p:txBody>
              <a:bodyPr anchor="ctr" rtlCol="false" tIns="50800" lIns="50800" bIns="50800" rIns="50800"/>
              <a:lstStyle/>
              <a:p>
                <a:pPr algn="ctr">
                  <a:lnSpc>
                    <a:spcPts val="2380"/>
                  </a:lnSpc>
                </a:pPr>
              </a:p>
            </p:txBody>
          </p:sp>
        </p:grpSp>
        <p:sp>
          <p:nvSpPr>
            <p:cNvPr name="Freeform 11" id="11"/>
            <p:cNvSpPr/>
            <p:nvPr/>
          </p:nvSpPr>
          <p:spPr>
            <a:xfrm flipH="false" flipV="false" rot="0">
              <a:off x="160777" y="115108"/>
              <a:ext cx="6058245" cy="2218562"/>
            </a:xfrm>
            <a:custGeom>
              <a:avLst/>
              <a:gdLst/>
              <a:ahLst/>
              <a:cxnLst/>
              <a:rect r="r" b="b" t="t" l="l"/>
              <a:pathLst>
                <a:path h="2218562" w="6058245">
                  <a:moveTo>
                    <a:pt x="0" y="0"/>
                  </a:moveTo>
                  <a:lnTo>
                    <a:pt x="6058244" y="0"/>
                  </a:lnTo>
                  <a:lnTo>
                    <a:pt x="6058244" y="2218562"/>
                  </a:lnTo>
                  <a:lnTo>
                    <a:pt x="0" y="2218562"/>
                  </a:lnTo>
                  <a:lnTo>
                    <a:pt x="0" y="0"/>
                  </a:lnTo>
                  <a:close/>
                </a:path>
              </a:pathLst>
            </a:custGeom>
            <a:blipFill>
              <a:blip r:embed="rId4"/>
              <a:stretch>
                <a:fillRect l="-216" t="0" r="-216" b="0"/>
              </a:stretch>
            </a:blipFill>
          </p:spPr>
        </p:sp>
      </p:grpSp>
      <p:sp>
        <p:nvSpPr>
          <p:cNvPr name="TextBox 12" id="12"/>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FFBD59"/>
                </a:solidFill>
                <a:latin typeface="DM Sans Bold"/>
                <a:ea typeface="DM Sans Bold"/>
                <a:cs typeface="DM Sans Bold"/>
                <a:sym typeface="DM Sans Bold"/>
              </a:rPr>
              <a:t>NEXT</a:t>
            </a:r>
          </a:p>
        </p:txBody>
      </p:sp>
      <p:sp>
        <p:nvSpPr>
          <p:cNvPr name="TextBox 13" id="13"/>
          <p:cNvSpPr txBox="true"/>
          <p:nvPr/>
        </p:nvSpPr>
        <p:spPr>
          <a:xfrm rot="0">
            <a:off x="10652965" y="1894695"/>
            <a:ext cx="6606335" cy="866775"/>
          </a:xfrm>
          <a:prstGeom prst="rect">
            <a:avLst/>
          </a:prstGeom>
        </p:spPr>
        <p:txBody>
          <a:bodyPr anchor="t" rtlCol="false" tIns="0" lIns="0" bIns="0" rIns="0">
            <a:spAutoFit/>
          </a:bodyPr>
          <a:lstStyle/>
          <a:p>
            <a:pPr algn="l">
              <a:lnSpc>
                <a:spcPts val="6600"/>
              </a:lnSpc>
            </a:pPr>
            <a:r>
              <a:rPr lang="en-US" sz="6000" spc="-300" b="true">
                <a:solidFill>
                  <a:srgbClr val="000000"/>
                </a:solidFill>
                <a:latin typeface="DM Sans Bold"/>
                <a:ea typeface="DM Sans Bold"/>
                <a:cs typeface="DM Sans Bold"/>
                <a:sym typeface="DM Sans Bold"/>
              </a:rPr>
              <a:t>Challenge</a:t>
            </a:r>
          </a:p>
        </p:txBody>
      </p:sp>
      <p:sp>
        <p:nvSpPr>
          <p:cNvPr name="TextBox 14" id="14"/>
          <p:cNvSpPr txBox="true"/>
          <p:nvPr/>
        </p:nvSpPr>
        <p:spPr>
          <a:xfrm rot="0">
            <a:off x="10652965" y="2721408"/>
            <a:ext cx="1670416" cy="349249"/>
          </a:xfrm>
          <a:prstGeom prst="rect">
            <a:avLst/>
          </a:prstGeom>
        </p:spPr>
        <p:txBody>
          <a:bodyPr anchor="t" rtlCol="false" tIns="0" lIns="0" bIns="0" rIns="0">
            <a:spAutoFit/>
          </a:bodyPr>
          <a:lstStyle/>
          <a:p>
            <a:pPr algn="just">
              <a:lnSpc>
                <a:spcPts val="2800"/>
              </a:lnSpc>
            </a:pPr>
            <a:r>
              <a:rPr lang="en-US" b="true" sz="2000" spc="100">
                <a:solidFill>
                  <a:srgbClr val="57541B"/>
                </a:solidFill>
                <a:latin typeface="DM Sans Bold"/>
                <a:ea typeface="DM Sans Bold"/>
                <a:cs typeface="DM Sans Bold"/>
                <a:sym typeface="DM Sans Bold"/>
              </a:rPr>
              <a:t>PROBLEM</a:t>
            </a:r>
          </a:p>
        </p:txBody>
      </p:sp>
      <p:sp>
        <p:nvSpPr>
          <p:cNvPr name="TextBox 15" id="15"/>
          <p:cNvSpPr txBox="true"/>
          <p:nvPr/>
        </p:nvSpPr>
        <p:spPr>
          <a:xfrm rot="0">
            <a:off x="14258692" y="2721408"/>
            <a:ext cx="1670416" cy="349249"/>
          </a:xfrm>
          <a:prstGeom prst="rect">
            <a:avLst/>
          </a:prstGeom>
        </p:spPr>
        <p:txBody>
          <a:bodyPr anchor="t" rtlCol="false" tIns="0" lIns="0" bIns="0" rIns="0">
            <a:spAutoFit/>
          </a:bodyPr>
          <a:lstStyle/>
          <a:p>
            <a:pPr algn="just">
              <a:lnSpc>
                <a:spcPts val="2800"/>
              </a:lnSpc>
            </a:pPr>
            <a:r>
              <a:rPr lang="en-US" b="true" sz="2000" spc="100">
                <a:solidFill>
                  <a:srgbClr val="DB9B3A"/>
                </a:solidFill>
                <a:latin typeface="DM Sans Bold"/>
                <a:ea typeface="DM Sans Bold"/>
                <a:cs typeface="DM Sans Bold"/>
                <a:sym typeface="DM Sans Bold"/>
              </a:rPr>
              <a:t>SOLUTION</a:t>
            </a:r>
          </a:p>
        </p:txBody>
      </p:sp>
      <p:sp>
        <p:nvSpPr>
          <p:cNvPr name="TextBox 16" id="16"/>
          <p:cNvSpPr txBox="true"/>
          <p:nvPr/>
        </p:nvSpPr>
        <p:spPr>
          <a:xfrm rot="0">
            <a:off x="14258692" y="3096636"/>
            <a:ext cx="3000608" cy="2594610"/>
          </a:xfrm>
          <a:prstGeom prst="rect">
            <a:avLst/>
          </a:prstGeom>
        </p:spPr>
        <p:txBody>
          <a:bodyPr anchor="t" rtlCol="false" tIns="0" lIns="0" bIns="0" rIns="0">
            <a:spAutoFit/>
          </a:bodyPr>
          <a:lstStyle/>
          <a:p>
            <a:pPr algn="l">
              <a:lnSpc>
                <a:spcPts val="2940"/>
              </a:lnSpc>
            </a:pPr>
            <a:r>
              <a:rPr lang="en-US" sz="2100">
                <a:solidFill>
                  <a:srgbClr val="000000"/>
                </a:solidFill>
                <a:latin typeface="DM Sans"/>
                <a:ea typeface="DM Sans"/>
                <a:cs typeface="DM Sans"/>
                <a:sym typeface="DM Sans"/>
              </a:rPr>
              <a:t>The solution to this problem was achieved by using the different CSS commands. These allowed to align and give a better order to the elements and text.</a:t>
            </a:r>
          </a:p>
        </p:txBody>
      </p:sp>
      <p:sp>
        <p:nvSpPr>
          <p:cNvPr name="TextBox 17" id="17"/>
          <p:cNvSpPr txBox="true"/>
          <p:nvPr/>
        </p:nvSpPr>
        <p:spPr>
          <a:xfrm rot="0">
            <a:off x="10652965" y="3096636"/>
            <a:ext cx="3000608" cy="2594609"/>
          </a:xfrm>
          <a:prstGeom prst="rect">
            <a:avLst/>
          </a:prstGeom>
        </p:spPr>
        <p:txBody>
          <a:bodyPr anchor="t" rtlCol="false" tIns="0" lIns="0" bIns="0" rIns="0">
            <a:spAutoFit/>
          </a:bodyPr>
          <a:lstStyle/>
          <a:p>
            <a:pPr algn="l">
              <a:lnSpc>
                <a:spcPts val="2940"/>
              </a:lnSpc>
            </a:pPr>
            <a:r>
              <a:rPr lang="en-US" sz="2100" spc="-42" b="true">
                <a:solidFill>
                  <a:srgbClr val="000000"/>
                </a:solidFill>
                <a:latin typeface="DM Sans Bold"/>
                <a:ea typeface="DM Sans Bold"/>
                <a:cs typeface="DM Sans Bold"/>
                <a:sym typeface="DM Sans Bold"/>
              </a:rPr>
              <a:t>The biggest problem I had was keeping the elements aligned and centered because they were always on top of each other or very close together.</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EAD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Freeform 4" id="4"/>
          <p:cNvSpPr/>
          <p:nvPr/>
        </p:nvSpPr>
        <p:spPr>
          <a:xfrm flipH="false" flipV="false" rot="0">
            <a:off x="4590034" y="3405262"/>
            <a:ext cx="9410143" cy="7282159"/>
          </a:xfrm>
          <a:custGeom>
            <a:avLst/>
            <a:gdLst/>
            <a:ahLst/>
            <a:cxnLst/>
            <a:rect r="r" b="b" t="t" l="l"/>
            <a:pathLst>
              <a:path h="7282159" w="9410143">
                <a:moveTo>
                  <a:pt x="0" y="0"/>
                </a:moveTo>
                <a:lnTo>
                  <a:pt x="9410143" y="0"/>
                </a:lnTo>
                <a:lnTo>
                  <a:pt x="9410143" y="7282159"/>
                </a:lnTo>
                <a:lnTo>
                  <a:pt x="0" y="7282159"/>
                </a:lnTo>
                <a:lnTo>
                  <a:pt x="0" y="0"/>
                </a:lnTo>
                <a:close/>
              </a:path>
            </a:pathLst>
          </a:custGeom>
          <a:blipFill>
            <a:blip r:embed="rId2"/>
            <a:stretch>
              <a:fillRect l="0" t="-7561" r="0" b="-1254"/>
            </a:stretch>
          </a:blipFill>
        </p:spPr>
      </p:sp>
      <p:grpSp>
        <p:nvGrpSpPr>
          <p:cNvPr name="Group 5" id="5"/>
          <p:cNvGrpSpPr/>
          <p:nvPr/>
        </p:nvGrpSpPr>
        <p:grpSpPr>
          <a:xfrm rot="0">
            <a:off x="4766387" y="3405262"/>
            <a:ext cx="9057437" cy="4736110"/>
            <a:chOff x="0" y="0"/>
            <a:chExt cx="12076583" cy="6314813"/>
          </a:xfrm>
        </p:grpSpPr>
        <p:pic>
          <p:nvPicPr>
            <p:cNvPr name="Picture 6" id="6"/>
            <p:cNvPicPr>
              <a:picLocks noChangeAspect="true"/>
            </p:cNvPicPr>
            <p:nvPr/>
          </p:nvPicPr>
          <p:blipFill>
            <a:blip r:embed="rId3"/>
            <a:srcRect l="1233" t="0" r="1233" b="0"/>
            <a:stretch>
              <a:fillRect/>
            </a:stretch>
          </p:blipFill>
          <p:spPr>
            <a:xfrm flipH="false" flipV="false">
              <a:off x="0" y="0"/>
              <a:ext cx="12076583" cy="6314813"/>
            </a:xfrm>
            <a:prstGeom prst="rect">
              <a:avLst/>
            </a:prstGeom>
          </p:spPr>
        </p:pic>
      </p:grpSp>
      <p:sp>
        <p:nvSpPr>
          <p:cNvPr name="AutoShape 7" id="7"/>
          <p:cNvSpPr/>
          <p:nvPr/>
        </p:nvSpPr>
        <p:spPr>
          <a:xfrm>
            <a:off x="4046727" y="3592243"/>
            <a:ext cx="2508774" cy="0"/>
          </a:xfrm>
          <a:prstGeom prst="line">
            <a:avLst/>
          </a:prstGeom>
          <a:ln cap="rnd" w="19050">
            <a:solidFill>
              <a:srgbClr val="FFBD59"/>
            </a:solidFill>
            <a:prstDash val="solid"/>
            <a:headEnd type="none" len="sm" w="sm"/>
            <a:tailEnd type="oval" len="lg" w="lg"/>
          </a:ln>
        </p:spPr>
      </p:sp>
      <p:sp>
        <p:nvSpPr>
          <p:cNvPr name="AutoShape 8" id="8"/>
          <p:cNvSpPr/>
          <p:nvPr/>
        </p:nvSpPr>
        <p:spPr>
          <a:xfrm>
            <a:off x="3743578" y="8006095"/>
            <a:ext cx="1022695" cy="0"/>
          </a:xfrm>
          <a:prstGeom prst="line">
            <a:avLst/>
          </a:prstGeom>
          <a:ln cap="rnd" w="19050">
            <a:solidFill>
              <a:srgbClr val="FFBD59"/>
            </a:solidFill>
            <a:prstDash val="solid"/>
            <a:headEnd type="none" len="sm" w="sm"/>
            <a:tailEnd type="oval" len="lg" w="lg"/>
          </a:ln>
        </p:spPr>
      </p:sp>
      <p:sp>
        <p:nvSpPr>
          <p:cNvPr name="AutoShape 9" id="9"/>
          <p:cNvSpPr/>
          <p:nvPr/>
        </p:nvSpPr>
        <p:spPr>
          <a:xfrm flipH="true">
            <a:off x="9446071" y="5670617"/>
            <a:ext cx="4942865" cy="0"/>
          </a:xfrm>
          <a:prstGeom prst="line">
            <a:avLst/>
          </a:prstGeom>
          <a:ln cap="rnd" w="19050">
            <a:solidFill>
              <a:srgbClr val="FFBD59"/>
            </a:solidFill>
            <a:prstDash val="solid"/>
            <a:headEnd type="none" len="sm" w="sm"/>
            <a:tailEnd type="oval" len="lg" w="lg"/>
          </a:ln>
        </p:spPr>
      </p:sp>
      <p:grpSp>
        <p:nvGrpSpPr>
          <p:cNvPr name="Group 10" id="10"/>
          <p:cNvGrpSpPr/>
          <p:nvPr/>
        </p:nvGrpSpPr>
        <p:grpSpPr>
          <a:xfrm rot="0">
            <a:off x="14543401" y="4303106"/>
            <a:ext cx="3018027" cy="1845944"/>
            <a:chOff x="0" y="0"/>
            <a:chExt cx="4024036" cy="2461259"/>
          </a:xfrm>
        </p:grpSpPr>
        <p:sp>
          <p:nvSpPr>
            <p:cNvPr name="TextBox 11" id="11"/>
            <p:cNvSpPr txBox="true"/>
            <p:nvPr/>
          </p:nvSpPr>
          <p:spPr>
            <a:xfrm rot="0">
              <a:off x="0" y="-47625"/>
              <a:ext cx="4024036" cy="471804"/>
            </a:xfrm>
            <a:prstGeom prst="rect">
              <a:avLst/>
            </a:prstGeom>
          </p:spPr>
          <p:txBody>
            <a:bodyPr anchor="t" rtlCol="false" tIns="0" lIns="0" bIns="0" rIns="0">
              <a:spAutoFit/>
            </a:bodyPr>
            <a:lstStyle/>
            <a:p>
              <a:pPr algn="l">
                <a:lnSpc>
                  <a:spcPts val="2940"/>
                </a:lnSpc>
              </a:pPr>
              <a:r>
                <a:rPr lang="en-US" sz="2100" spc="-42" b="true">
                  <a:solidFill>
                    <a:srgbClr val="000000"/>
                  </a:solidFill>
                  <a:latin typeface="DM Sans Bold"/>
                  <a:ea typeface="DM Sans Bold"/>
                  <a:cs typeface="DM Sans Bold"/>
                  <a:sym typeface="DM Sans Bold"/>
                </a:rPr>
                <a:t>New Elements images</a:t>
              </a:r>
            </a:p>
          </p:txBody>
        </p:sp>
        <p:sp>
          <p:nvSpPr>
            <p:cNvPr name="TextBox 12" id="12"/>
            <p:cNvSpPr txBox="true"/>
            <p:nvPr/>
          </p:nvSpPr>
          <p:spPr>
            <a:xfrm rot="0">
              <a:off x="0" y="503554"/>
              <a:ext cx="4024036" cy="1957705"/>
            </a:xfrm>
            <a:prstGeom prst="rect">
              <a:avLst/>
            </a:prstGeom>
          </p:spPr>
          <p:txBody>
            <a:bodyPr anchor="t" rtlCol="false" tIns="0" lIns="0" bIns="0" rIns="0">
              <a:spAutoFit/>
            </a:bodyPr>
            <a:lstStyle/>
            <a:p>
              <a:pPr algn="l">
                <a:lnSpc>
                  <a:spcPts val="2940"/>
                </a:lnSpc>
              </a:pPr>
              <a:r>
                <a:rPr lang="en-US" sz="2100">
                  <a:solidFill>
                    <a:srgbClr val="000000"/>
                  </a:solidFill>
                  <a:latin typeface="DM Sans"/>
                  <a:ea typeface="DM Sans"/>
                  <a:cs typeface="DM Sans"/>
                  <a:sym typeface="DM Sans"/>
                </a:rPr>
                <a:t>New</a:t>
              </a:r>
              <a:r>
                <a:rPr lang="en-US" sz="2100">
                  <a:solidFill>
                    <a:srgbClr val="000000"/>
                  </a:solidFill>
                  <a:latin typeface="DM Sans"/>
                  <a:ea typeface="DM Sans"/>
                  <a:cs typeface="DM Sans"/>
                  <a:sym typeface="DM Sans"/>
                </a:rPr>
                <a:t> images for the elements communicates the purpose of these.</a:t>
              </a:r>
            </a:p>
          </p:txBody>
        </p:sp>
      </p:grpSp>
      <p:grpSp>
        <p:nvGrpSpPr>
          <p:cNvPr name="Group 13" id="13"/>
          <p:cNvGrpSpPr/>
          <p:nvPr/>
        </p:nvGrpSpPr>
        <p:grpSpPr>
          <a:xfrm rot="0">
            <a:off x="741502" y="2860057"/>
            <a:ext cx="3305225" cy="1474469"/>
            <a:chOff x="0" y="0"/>
            <a:chExt cx="4406967" cy="1965959"/>
          </a:xfrm>
        </p:grpSpPr>
        <p:sp>
          <p:nvSpPr>
            <p:cNvPr name="TextBox 14" id="14"/>
            <p:cNvSpPr txBox="true"/>
            <p:nvPr/>
          </p:nvSpPr>
          <p:spPr>
            <a:xfrm rot="0">
              <a:off x="0" y="-47625"/>
              <a:ext cx="4406967" cy="471804"/>
            </a:xfrm>
            <a:prstGeom prst="rect">
              <a:avLst/>
            </a:prstGeom>
          </p:spPr>
          <p:txBody>
            <a:bodyPr anchor="t" rtlCol="false" tIns="0" lIns="0" bIns="0" rIns="0">
              <a:spAutoFit/>
            </a:bodyPr>
            <a:lstStyle/>
            <a:p>
              <a:pPr algn="r">
                <a:lnSpc>
                  <a:spcPts val="2940"/>
                </a:lnSpc>
              </a:pPr>
              <a:r>
                <a:rPr lang="en-US" b="true" sz="2100" spc="-42">
                  <a:solidFill>
                    <a:srgbClr val="000000"/>
                  </a:solidFill>
                  <a:latin typeface="DM Sans Bold"/>
                  <a:ea typeface="DM Sans Bold"/>
                  <a:cs typeface="DM Sans Bold"/>
                  <a:sym typeface="DM Sans Bold"/>
                </a:rPr>
                <a:t>Improved Navigation Bar</a:t>
              </a:r>
            </a:p>
          </p:txBody>
        </p:sp>
        <p:sp>
          <p:nvSpPr>
            <p:cNvPr name="TextBox 15" id="15"/>
            <p:cNvSpPr txBox="true"/>
            <p:nvPr/>
          </p:nvSpPr>
          <p:spPr>
            <a:xfrm rot="0">
              <a:off x="0" y="503554"/>
              <a:ext cx="4406967" cy="1462405"/>
            </a:xfrm>
            <a:prstGeom prst="rect">
              <a:avLst/>
            </a:prstGeom>
          </p:spPr>
          <p:txBody>
            <a:bodyPr anchor="t" rtlCol="false" tIns="0" lIns="0" bIns="0" rIns="0">
              <a:spAutoFit/>
            </a:bodyPr>
            <a:lstStyle/>
            <a:p>
              <a:pPr algn="r">
                <a:lnSpc>
                  <a:spcPts val="2940"/>
                </a:lnSpc>
              </a:pPr>
              <a:r>
                <a:rPr lang="en-US" sz="2100">
                  <a:solidFill>
                    <a:srgbClr val="000000"/>
                  </a:solidFill>
                  <a:latin typeface="DM Sans"/>
                  <a:ea typeface="DM Sans"/>
                  <a:cs typeface="DM Sans"/>
                  <a:sym typeface="DM Sans"/>
                </a:rPr>
                <a:t>The homepage navigation bar is kept because its position is "Sticky"</a:t>
              </a:r>
            </a:p>
          </p:txBody>
        </p:sp>
      </p:grpSp>
      <p:grpSp>
        <p:nvGrpSpPr>
          <p:cNvPr name="Group 16" id="16"/>
          <p:cNvGrpSpPr/>
          <p:nvPr/>
        </p:nvGrpSpPr>
        <p:grpSpPr>
          <a:xfrm rot="0">
            <a:off x="443242" y="7218399"/>
            <a:ext cx="3018027" cy="2217419"/>
            <a:chOff x="0" y="0"/>
            <a:chExt cx="4024036" cy="2956559"/>
          </a:xfrm>
        </p:grpSpPr>
        <p:sp>
          <p:nvSpPr>
            <p:cNvPr name="TextBox 17" id="17"/>
            <p:cNvSpPr txBox="true"/>
            <p:nvPr/>
          </p:nvSpPr>
          <p:spPr>
            <a:xfrm rot="0">
              <a:off x="0" y="-47625"/>
              <a:ext cx="4024036" cy="471804"/>
            </a:xfrm>
            <a:prstGeom prst="rect">
              <a:avLst/>
            </a:prstGeom>
          </p:spPr>
          <p:txBody>
            <a:bodyPr anchor="t" rtlCol="false" tIns="0" lIns="0" bIns="0" rIns="0">
              <a:spAutoFit/>
            </a:bodyPr>
            <a:lstStyle/>
            <a:p>
              <a:pPr algn="r">
                <a:lnSpc>
                  <a:spcPts val="2940"/>
                </a:lnSpc>
              </a:pPr>
              <a:r>
                <a:rPr lang="en-US" b="true" sz="2100" spc="-42">
                  <a:solidFill>
                    <a:srgbClr val="000000"/>
                  </a:solidFill>
                  <a:latin typeface="DM Sans Bold"/>
                  <a:ea typeface="DM Sans Bold"/>
                  <a:cs typeface="DM Sans Bold"/>
                  <a:sym typeface="DM Sans Bold"/>
                </a:rPr>
                <a:t>Social Media Icons</a:t>
              </a:r>
            </a:p>
          </p:txBody>
        </p:sp>
        <p:sp>
          <p:nvSpPr>
            <p:cNvPr name="TextBox 18" id="18"/>
            <p:cNvSpPr txBox="true"/>
            <p:nvPr/>
          </p:nvSpPr>
          <p:spPr>
            <a:xfrm rot="0">
              <a:off x="0" y="503554"/>
              <a:ext cx="4024036" cy="2453005"/>
            </a:xfrm>
            <a:prstGeom prst="rect">
              <a:avLst/>
            </a:prstGeom>
          </p:spPr>
          <p:txBody>
            <a:bodyPr anchor="t" rtlCol="false" tIns="0" lIns="0" bIns="0" rIns="0">
              <a:spAutoFit/>
            </a:bodyPr>
            <a:lstStyle/>
            <a:p>
              <a:pPr algn="r">
                <a:lnSpc>
                  <a:spcPts val="2940"/>
                </a:lnSpc>
              </a:pPr>
              <a:r>
                <a:rPr lang="en-US" sz="2100">
                  <a:solidFill>
                    <a:srgbClr val="000000"/>
                  </a:solidFill>
                  <a:latin typeface="DM Sans"/>
                  <a:ea typeface="DM Sans"/>
                  <a:cs typeface="DM Sans"/>
                  <a:sym typeface="DM Sans"/>
                </a:rPr>
                <a:t>These elements were added in case we are looking to increase our presence on social networks.</a:t>
              </a:r>
            </a:p>
          </p:txBody>
        </p:sp>
      </p:grpSp>
      <p:sp>
        <p:nvSpPr>
          <p:cNvPr name="TextBox 19" id="19"/>
          <p:cNvSpPr txBox="true"/>
          <p:nvPr/>
        </p:nvSpPr>
        <p:spPr>
          <a:xfrm rot="0">
            <a:off x="5496702" y="1582876"/>
            <a:ext cx="7294595" cy="866775"/>
          </a:xfrm>
          <a:prstGeom prst="rect">
            <a:avLst/>
          </a:prstGeom>
        </p:spPr>
        <p:txBody>
          <a:bodyPr anchor="t" rtlCol="false" tIns="0" lIns="0" bIns="0" rIns="0">
            <a:spAutoFit/>
          </a:bodyPr>
          <a:lstStyle/>
          <a:p>
            <a:pPr algn="ctr">
              <a:lnSpc>
                <a:spcPts val="6600"/>
              </a:lnSpc>
            </a:pPr>
            <a:r>
              <a:rPr lang="en-US" b="true" sz="6000" spc="-300">
                <a:solidFill>
                  <a:srgbClr val="000000"/>
                </a:solidFill>
                <a:latin typeface="DM Sans Bold"/>
                <a:ea typeface="DM Sans Bold"/>
                <a:cs typeface="DM Sans Bold"/>
                <a:sym typeface="DM Sans Bold"/>
              </a:rPr>
              <a:t>Current Page Layout</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64753"/>
            <a:ext cx="9431863" cy="7093547"/>
          </a:xfrm>
          <a:custGeom>
            <a:avLst/>
            <a:gdLst/>
            <a:ahLst/>
            <a:cxnLst/>
            <a:rect r="r" b="b" t="t" l="l"/>
            <a:pathLst>
              <a:path h="7093547" w="9431863">
                <a:moveTo>
                  <a:pt x="0" y="0"/>
                </a:moveTo>
                <a:lnTo>
                  <a:pt x="9431863" y="0"/>
                </a:lnTo>
                <a:lnTo>
                  <a:pt x="9431863" y="7093547"/>
                </a:lnTo>
                <a:lnTo>
                  <a:pt x="0" y="7093547"/>
                </a:lnTo>
                <a:lnTo>
                  <a:pt x="0" y="0"/>
                </a:lnTo>
                <a:close/>
              </a:path>
            </a:pathLst>
          </a:custGeom>
          <a:blipFill>
            <a:blip r:embed="rId2"/>
            <a:stretch>
              <a:fillRect l="0" t="0" r="0" b="0"/>
            </a:stretch>
          </a:blipFill>
        </p:spPr>
      </p:sp>
      <p:grpSp>
        <p:nvGrpSpPr>
          <p:cNvPr name="Group 3" id="3"/>
          <p:cNvGrpSpPr/>
          <p:nvPr/>
        </p:nvGrpSpPr>
        <p:grpSpPr>
          <a:xfrm rot="0">
            <a:off x="2100953" y="2365041"/>
            <a:ext cx="7748458" cy="4353460"/>
            <a:chOff x="0" y="0"/>
            <a:chExt cx="10331277" cy="5804613"/>
          </a:xfrm>
        </p:grpSpPr>
        <p:pic>
          <p:nvPicPr>
            <p:cNvPr name="Picture 4" id="4"/>
            <p:cNvPicPr>
              <a:picLocks noChangeAspect="true"/>
            </p:cNvPicPr>
            <p:nvPr/>
          </p:nvPicPr>
          <p:blipFill>
            <a:blip r:embed="rId3"/>
            <a:srcRect l="810" t="662" r="0" b="8184"/>
            <a:stretch>
              <a:fillRect/>
            </a:stretch>
          </p:blipFill>
          <p:spPr>
            <a:xfrm flipH="false" flipV="false">
              <a:off x="0" y="0"/>
              <a:ext cx="10331277" cy="5804613"/>
            </a:xfrm>
            <a:prstGeom prst="rect">
              <a:avLst/>
            </a:prstGeom>
          </p:spPr>
        </p:pic>
      </p:grpSp>
      <p:sp>
        <p:nvSpPr>
          <p:cNvPr name="Freeform 5" id="5"/>
          <p:cNvSpPr/>
          <p:nvPr/>
        </p:nvSpPr>
        <p:spPr>
          <a:xfrm flipH="false" flipV="false" rot="0">
            <a:off x="12458568" y="1028700"/>
            <a:ext cx="4800732" cy="3803036"/>
          </a:xfrm>
          <a:custGeom>
            <a:avLst/>
            <a:gdLst/>
            <a:ahLst/>
            <a:cxnLst/>
            <a:rect r="r" b="b" t="t" l="l"/>
            <a:pathLst>
              <a:path h="3803036" w="4800732">
                <a:moveTo>
                  <a:pt x="0" y="0"/>
                </a:moveTo>
                <a:lnTo>
                  <a:pt x="4800732" y="0"/>
                </a:lnTo>
                <a:lnTo>
                  <a:pt x="4800732" y="3803036"/>
                </a:lnTo>
                <a:lnTo>
                  <a:pt x="0" y="3803036"/>
                </a:lnTo>
                <a:lnTo>
                  <a:pt x="0" y="0"/>
                </a:lnTo>
                <a:close/>
              </a:path>
            </a:pathLst>
          </a:custGeom>
          <a:blipFill>
            <a:blip r:embed="rId4"/>
            <a:stretch>
              <a:fillRect l="-36235" t="-957" r="-37625" b="0"/>
            </a:stretch>
          </a:blipFill>
        </p:spPr>
      </p:sp>
      <p:sp>
        <p:nvSpPr>
          <p:cNvPr name="Freeform 6" id="6"/>
          <p:cNvSpPr/>
          <p:nvPr/>
        </p:nvSpPr>
        <p:spPr>
          <a:xfrm flipH="false" flipV="false" rot="0">
            <a:off x="12458568" y="5326697"/>
            <a:ext cx="4800732" cy="3876591"/>
          </a:xfrm>
          <a:custGeom>
            <a:avLst/>
            <a:gdLst/>
            <a:ahLst/>
            <a:cxnLst/>
            <a:rect r="r" b="b" t="t" l="l"/>
            <a:pathLst>
              <a:path h="3876591" w="4800732">
                <a:moveTo>
                  <a:pt x="0" y="0"/>
                </a:moveTo>
                <a:lnTo>
                  <a:pt x="4800732" y="0"/>
                </a:lnTo>
                <a:lnTo>
                  <a:pt x="4800732" y="3876591"/>
                </a:lnTo>
                <a:lnTo>
                  <a:pt x="0" y="3876591"/>
                </a:lnTo>
                <a:lnTo>
                  <a:pt x="0" y="0"/>
                </a:lnTo>
                <a:close/>
              </a:path>
            </a:pathLst>
          </a:custGeom>
          <a:blipFill>
            <a:blip r:embed="rId5"/>
            <a:stretch>
              <a:fillRect l="0" t="0" r="0" b="0"/>
            </a:stretch>
          </a:blipFill>
        </p:spPr>
      </p:sp>
      <p:sp>
        <p:nvSpPr>
          <p:cNvPr name="TextBox 7" id="7"/>
          <p:cNvSpPr txBox="true"/>
          <p:nvPr/>
        </p:nvSpPr>
        <p:spPr>
          <a:xfrm rot="0">
            <a:off x="1941052" y="7784364"/>
            <a:ext cx="2233930" cy="664837"/>
          </a:xfrm>
          <a:prstGeom prst="rect">
            <a:avLst/>
          </a:prstGeom>
        </p:spPr>
        <p:txBody>
          <a:bodyPr anchor="t" rtlCol="false" tIns="0" lIns="0" bIns="0" rIns="0">
            <a:spAutoFit/>
          </a:bodyPr>
          <a:lstStyle/>
          <a:p>
            <a:pPr algn="just">
              <a:lnSpc>
                <a:spcPts val="2730"/>
              </a:lnSpc>
              <a:spcBef>
                <a:spcPct val="0"/>
              </a:spcBef>
            </a:pPr>
            <a:r>
              <a:rPr lang="en-US" b="true" sz="1950" spc="97">
                <a:solidFill>
                  <a:srgbClr val="57541B"/>
                </a:solidFill>
                <a:latin typeface="DM Sans Bold"/>
                <a:ea typeface="DM Sans Bold"/>
                <a:cs typeface="DM Sans Bold"/>
                <a:sym typeface="DM Sans Bold"/>
              </a:rPr>
              <a:t>PRESENTER:</a:t>
            </a:r>
          </a:p>
          <a:p>
            <a:pPr algn="l">
              <a:lnSpc>
                <a:spcPts val="2730"/>
              </a:lnSpc>
              <a:spcBef>
                <a:spcPct val="0"/>
              </a:spcBef>
            </a:pPr>
            <a:r>
              <a:rPr lang="en-US" b="true" sz="1950" spc="97">
                <a:solidFill>
                  <a:srgbClr val="191919"/>
                </a:solidFill>
                <a:latin typeface="DM Sans Bold"/>
                <a:ea typeface="DM Sans Bold"/>
                <a:cs typeface="DM Sans Bold"/>
                <a:sym typeface="DM Sans Bold"/>
              </a:rPr>
              <a:t>GANPATH RAMESH</a:t>
            </a:r>
          </a:p>
        </p:txBody>
      </p:sp>
      <p:sp>
        <p:nvSpPr>
          <p:cNvPr name="TextBox 8" id="8"/>
          <p:cNvSpPr txBox="true"/>
          <p:nvPr/>
        </p:nvSpPr>
        <p:spPr>
          <a:xfrm rot="0">
            <a:off x="7021138" y="7784364"/>
            <a:ext cx="3851537" cy="1282056"/>
          </a:xfrm>
          <a:prstGeom prst="rect">
            <a:avLst/>
          </a:prstGeom>
        </p:spPr>
        <p:txBody>
          <a:bodyPr anchor="t" rtlCol="false" tIns="0" lIns="0" bIns="0" rIns="0">
            <a:spAutoFit/>
          </a:bodyPr>
          <a:lstStyle/>
          <a:p>
            <a:pPr algn="just">
              <a:lnSpc>
                <a:spcPts val="2730"/>
              </a:lnSpc>
              <a:spcBef>
                <a:spcPct val="0"/>
              </a:spcBef>
            </a:pPr>
            <a:r>
              <a:rPr lang="en-US" b="true" sz="1950" spc="97">
                <a:solidFill>
                  <a:srgbClr val="57541B"/>
                </a:solidFill>
                <a:latin typeface="DM Sans Bold"/>
                <a:ea typeface="DM Sans Bold"/>
                <a:cs typeface="DM Sans Bold"/>
                <a:sym typeface="DM Sans Bold"/>
              </a:rPr>
              <a:t>ROLE</a:t>
            </a:r>
            <a:r>
              <a:rPr lang="en-US" b="true" sz="1950" spc="97">
                <a:solidFill>
                  <a:srgbClr val="57541B"/>
                </a:solidFill>
                <a:latin typeface="DM Sans Bold"/>
                <a:ea typeface="DM Sans Bold"/>
                <a:cs typeface="DM Sans Bold"/>
                <a:sym typeface="DM Sans Bold"/>
              </a:rPr>
              <a:t>:</a:t>
            </a:r>
          </a:p>
          <a:p>
            <a:pPr algn="l">
              <a:lnSpc>
                <a:spcPts val="1890"/>
              </a:lnSpc>
              <a:spcBef>
                <a:spcPct val="0"/>
              </a:spcBef>
            </a:pPr>
            <a:r>
              <a:rPr lang="en-US" sz="1350" spc="67">
                <a:solidFill>
                  <a:srgbClr val="57541B"/>
                </a:solidFill>
                <a:latin typeface="DM Sans"/>
                <a:ea typeface="DM Sans"/>
                <a:cs typeface="DM Sans"/>
                <a:sym typeface="DM Sans"/>
              </a:rPr>
              <a:t>UX CONSULTANT &amp; DESIGN REVIEWER</a:t>
            </a:r>
            <a:r>
              <a:rPr lang="en-US" sz="1350" spc="67">
                <a:solidFill>
                  <a:srgbClr val="57541B"/>
                </a:solidFill>
                <a:latin typeface="DM Sans"/>
                <a:ea typeface="DM Sans"/>
                <a:cs typeface="DM Sans"/>
                <a:sym typeface="DM Sans"/>
              </a:rPr>
              <a:t> </a:t>
            </a:r>
            <a:r>
              <a:rPr lang="en-US" sz="1350" spc="67">
                <a:solidFill>
                  <a:srgbClr val="000000"/>
                </a:solidFill>
                <a:latin typeface="DM Sans"/>
                <a:ea typeface="DM Sans"/>
                <a:cs typeface="DM Sans"/>
                <a:sym typeface="DM Sans"/>
              </a:rPr>
              <a:t>REVIEWS &amp; PROVIDES FEEDBACK ON DESIGN ELEMENTS, OPTIMIZES THE SITE FOR A USER FRIENDLY EXPERIENCE.</a:t>
            </a:r>
          </a:p>
        </p:txBody>
      </p:sp>
      <p:sp>
        <p:nvSpPr>
          <p:cNvPr name="TextBox 9" id="9"/>
          <p:cNvSpPr txBox="true"/>
          <p:nvPr/>
        </p:nvSpPr>
        <p:spPr>
          <a:xfrm rot="0">
            <a:off x="5488498" y="7089252"/>
            <a:ext cx="973367"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MOCKUP</a:t>
            </a:r>
          </a:p>
        </p:txBody>
      </p:sp>
      <p:sp>
        <p:nvSpPr>
          <p:cNvPr name="TextBox 10" id="10"/>
          <p:cNvSpPr txBox="true"/>
          <p:nvPr/>
        </p:nvSpPr>
        <p:spPr>
          <a:xfrm rot="0">
            <a:off x="2100953" y="1607718"/>
            <a:ext cx="1310202" cy="414528"/>
          </a:xfrm>
          <a:prstGeom prst="rect">
            <a:avLst/>
          </a:prstGeom>
        </p:spPr>
        <p:txBody>
          <a:bodyPr anchor="t" rtlCol="false" tIns="0" lIns="0" bIns="0" rIns="0">
            <a:spAutoFit/>
          </a:bodyPr>
          <a:lstStyle/>
          <a:p>
            <a:pPr algn="just">
              <a:lnSpc>
                <a:spcPts val="3401"/>
              </a:lnSpc>
            </a:pPr>
            <a:r>
              <a:rPr lang="en-US" b="true" sz="2429" spc="121">
                <a:solidFill>
                  <a:srgbClr val="000000"/>
                </a:solidFill>
                <a:latin typeface="DM Sans Bold"/>
                <a:ea typeface="DM Sans Bold"/>
                <a:cs typeface="DM Sans Bold"/>
                <a:sym typeface="DM Sans Bold"/>
              </a:rPr>
              <a:t>PAGE 3</a:t>
            </a:r>
          </a:p>
        </p:txBody>
      </p:sp>
      <p:sp>
        <p:nvSpPr>
          <p:cNvPr name="TextBox 11" id="11"/>
          <p:cNvSpPr txBox="true"/>
          <p:nvPr/>
        </p:nvSpPr>
        <p:spPr>
          <a:xfrm rot="0">
            <a:off x="11975961" y="1098445"/>
            <a:ext cx="325609"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V1</a:t>
            </a:r>
          </a:p>
        </p:txBody>
      </p:sp>
      <p:sp>
        <p:nvSpPr>
          <p:cNvPr name="TextBox 12" id="12"/>
          <p:cNvSpPr txBox="true"/>
          <p:nvPr/>
        </p:nvSpPr>
        <p:spPr>
          <a:xfrm rot="0">
            <a:off x="11975961" y="4977661"/>
            <a:ext cx="325609"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V2</a:t>
            </a:r>
          </a:p>
        </p:txBody>
      </p:sp>
    </p:spTree>
  </p:cSld>
  <p:clrMapOvr>
    <a:masterClrMapping/>
  </p:clrMapOvr>
  <p:transition spd="fast">
    <p:circl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Freeform 4" id="4"/>
          <p:cNvSpPr/>
          <p:nvPr/>
        </p:nvSpPr>
        <p:spPr>
          <a:xfrm flipH="false" flipV="false" rot="0">
            <a:off x="134471" y="1974554"/>
            <a:ext cx="9684759" cy="7283746"/>
          </a:xfrm>
          <a:custGeom>
            <a:avLst/>
            <a:gdLst/>
            <a:ahLst/>
            <a:cxnLst/>
            <a:rect r="r" b="b" t="t" l="l"/>
            <a:pathLst>
              <a:path h="7283746" w="9684759">
                <a:moveTo>
                  <a:pt x="0" y="0"/>
                </a:moveTo>
                <a:lnTo>
                  <a:pt x="9684758" y="0"/>
                </a:lnTo>
                <a:lnTo>
                  <a:pt x="9684758" y="7283746"/>
                </a:lnTo>
                <a:lnTo>
                  <a:pt x="0" y="7283746"/>
                </a:lnTo>
                <a:lnTo>
                  <a:pt x="0" y="0"/>
                </a:lnTo>
                <a:close/>
              </a:path>
            </a:pathLst>
          </a:custGeom>
          <a:blipFill>
            <a:blip r:embed="rId2"/>
            <a:stretch>
              <a:fillRect l="0" t="0" r="0" b="0"/>
            </a:stretch>
          </a:blipFill>
        </p:spPr>
      </p:sp>
      <p:grpSp>
        <p:nvGrpSpPr>
          <p:cNvPr name="Group 5" id="5"/>
          <p:cNvGrpSpPr/>
          <p:nvPr/>
        </p:nvGrpSpPr>
        <p:grpSpPr>
          <a:xfrm rot="0">
            <a:off x="1246118" y="2182385"/>
            <a:ext cx="7944303" cy="4470735"/>
            <a:chOff x="0" y="0"/>
            <a:chExt cx="10592404" cy="5960981"/>
          </a:xfrm>
        </p:grpSpPr>
        <p:pic>
          <p:nvPicPr>
            <p:cNvPr name="Picture 6" id="6"/>
            <p:cNvPicPr>
              <a:picLocks noChangeAspect="true"/>
            </p:cNvPicPr>
            <p:nvPr/>
          </p:nvPicPr>
          <p:blipFill>
            <a:blip r:embed="rId3"/>
            <a:srcRect l="0" t="15154" r="0" b="15154"/>
            <a:stretch>
              <a:fillRect/>
            </a:stretch>
          </p:blipFill>
          <p:spPr>
            <a:xfrm flipH="false" flipV="false">
              <a:off x="0" y="0"/>
              <a:ext cx="10592404" cy="5960981"/>
            </a:xfrm>
            <a:prstGeom prst="rect">
              <a:avLst/>
            </a:prstGeom>
          </p:spPr>
        </p:pic>
      </p:grpSp>
      <p:sp>
        <p:nvSpPr>
          <p:cNvPr name="Freeform 7" id="7"/>
          <p:cNvSpPr/>
          <p:nvPr/>
        </p:nvSpPr>
        <p:spPr>
          <a:xfrm flipH="false" flipV="false" rot="0">
            <a:off x="4075135" y="8500730"/>
            <a:ext cx="10580717" cy="805638"/>
          </a:xfrm>
          <a:custGeom>
            <a:avLst/>
            <a:gdLst/>
            <a:ahLst/>
            <a:cxnLst/>
            <a:rect r="r" b="b" t="t" l="l"/>
            <a:pathLst>
              <a:path h="805638" w="10580717">
                <a:moveTo>
                  <a:pt x="0" y="0"/>
                </a:moveTo>
                <a:lnTo>
                  <a:pt x="10580717" y="0"/>
                </a:lnTo>
                <a:lnTo>
                  <a:pt x="10580717" y="805638"/>
                </a:lnTo>
                <a:lnTo>
                  <a:pt x="0" y="805638"/>
                </a:lnTo>
                <a:lnTo>
                  <a:pt x="0" y="0"/>
                </a:lnTo>
                <a:close/>
              </a:path>
            </a:pathLst>
          </a:custGeom>
          <a:blipFill>
            <a:blip r:embed="rId4"/>
            <a:stretch>
              <a:fillRect l="0" t="0" r="0" b="0"/>
            </a:stretch>
          </a:blipFill>
        </p:spPr>
      </p:sp>
      <p:sp>
        <p:nvSpPr>
          <p:cNvPr name="TextBox 8" id="8"/>
          <p:cNvSpPr txBox="true"/>
          <p:nvPr/>
        </p:nvSpPr>
        <p:spPr>
          <a:xfrm rot="0">
            <a:off x="15875034" y="9223410"/>
            <a:ext cx="1384266" cy="280669"/>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000000"/>
                </a:solidFill>
                <a:latin typeface="DM Sans Bold"/>
                <a:ea typeface="DM Sans Bold"/>
                <a:cs typeface="DM Sans Bold"/>
                <a:sym typeface="DM Sans Bold"/>
              </a:rPr>
              <a:t>NEXT</a:t>
            </a:r>
          </a:p>
        </p:txBody>
      </p:sp>
      <p:sp>
        <p:nvSpPr>
          <p:cNvPr name="TextBox 9" id="9"/>
          <p:cNvSpPr txBox="true"/>
          <p:nvPr/>
        </p:nvSpPr>
        <p:spPr>
          <a:xfrm rot="0">
            <a:off x="10652965" y="1894695"/>
            <a:ext cx="6606335" cy="866775"/>
          </a:xfrm>
          <a:prstGeom prst="rect">
            <a:avLst/>
          </a:prstGeom>
        </p:spPr>
        <p:txBody>
          <a:bodyPr anchor="t" rtlCol="false" tIns="0" lIns="0" bIns="0" rIns="0">
            <a:spAutoFit/>
          </a:bodyPr>
          <a:lstStyle/>
          <a:p>
            <a:pPr algn="l">
              <a:lnSpc>
                <a:spcPts val="6600"/>
              </a:lnSpc>
            </a:pPr>
            <a:r>
              <a:rPr lang="en-US" sz="6000" spc="-300" b="true">
                <a:solidFill>
                  <a:srgbClr val="000000"/>
                </a:solidFill>
                <a:latin typeface="DM Sans Bold"/>
                <a:ea typeface="DM Sans Bold"/>
                <a:cs typeface="DM Sans Bold"/>
                <a:sym typeface="DM Sans Bold"/>
              </a:rPr>
              <a:t>Challenge</a:t>
            </a:r>
          </a:p>
        </p:txBody>
      </p:sp>
      <p:sp>
        <p:nvSpPr>
          <p:cNvPr name="TextBox 10" id="10"/>
          <p:cNvSpPr txBox="true"/>
          <p:nvPr/>
        </p:nvSpPr>
        <p:spPr>
          <a:xfrm rot="0">
            <a:off x="10652965" y="2721408"/>
            <a:ext cx="1670416" cy="349249"/>
          </a:xfrm>
          <a:prstGeom prst="rect">
            <a:avLst/>
          </a:prstGeom>
        </p:spPr>
        <p:txBody>
          <a:bodyPr anchor="t" rtlCol="false" tIns="0" lIns="0" bIns="0" rIns="0">
            <a:spAutoFit/>
          </a:bodyPr>
          <a:lstStyle/>
          <a:p>
            <a:pPr algn="just">
              <a:lnSpc>
                <a:spcPts val="2800"/>
              </a:lnSpc>
            </a:pPr>
            <a:r>
              <a:rPr lang="en-US" b="true" sz="2000" spc="100">
                <a:solidFill>
                  <a:srgbClr val="57541B"/>
                </a:solidFill>
                <a:latin typeface="DM Sans Bold"/>
                <a:ea typeface="DM Sans Bold"/>
                <a:cs typeface="DM Sans Bold"/>
                <a:sym typeface="DM Sans Bold"/>
              </a:rPr>
              <a:t>PROBLEM</a:t>
            </a:r>
          </a:p>
        </p:txBody>
      </p:sp>
      <p:sp>
        <p:nvSpPr>
          <p:cNvPr name="TextBox 11" id="11"/>
          <p:cNvSpPr txBox="true"/>
          <p:nvPr/>
        </p:nvSpPr>
        <p:spPr>
          <a:xfrm rot="0">
            <a:off x="14258692" y="2721408"/>
            <a:ext cx="1670416" cy="349249"/>
          </a:xfrm>
          <a:prstGeom prst="rect">
            <a:avLst/>
          </a:prstGeom>
        </p:spPr>
        <p:txBody>
          <a:bodyPr anchor="t" rtlCol="false" tIns="0" lIns="0" bIns="0" rIns="0">
            <a:spAutoFit/>
          </a:bodyPr>
          <a:lstStyle/>
          <a:p>
            <a:pPr algn="just">
              <a:lnSpc>
                <a:spcPts val="2800"/>
              </a:lnSpc>
            </a:pPr>
            <a:r>
              <a:rPr lang="en-US" b="true" sz="2000" spc="100">
                <a:solidFill>
                  <a:srgbClr val="8D84B5"/>
                </a:solidFill>
                <a:latin typeface="DM Sans Bold"/>
                <a:ea typeface="DM Sans Bold"/>
                <a:cs typeface="DM Sans Bold"/>
                <a:sym typeface="DM Sans Bold"/>
              </a:rPr>
              <a:t>SOLUTION</a:t>
            </a:r>
          </a:p>
        </p:txBody>
      </p:sp>
      <p:sp>
        <p:nvSpPr>
          <p:cNvPr name="TextBox 12" id="12"/>
          <p:cNvSpPr txBox="true"/>
          <p:nvPr/>
        </p:nvSpPr>
        <p:spPr>
          <a:xfrm rot="0">
            <a:off x="14258692" y="3096636"/>
            <a:ext cx="3000608" cy="737235"/>
          </a:xfrm>
          <a:prstGeom prst="rect">
            <a:avLst/>
          </a:prstGeom>
        </p:spPr>
        <p:txBody>
          <a:bodyPr anchor="t" rtlCol="false" tIns="0" lIns="0" bIns="0" rIns="0">
            <a:spAutoFit/>
          </a:bodyPr>
          <a:lstStyle/>
          <a:p>
            <a:pPr algn="l">
              <a:lnSpc>
                <a:spcPts val="2940"/>
              </a:lnSpc>
            </a:pPr>
            <a:r>
              <a:rPr lang="en-US" sz="2100">
                <a:solidFill>
                  <a:srgbClr val="000000"/>
                </a:solidFill>
                <a:latin typeface="DM Sans"/>
                <a:ea typeface="DM Sans"/>
                <a:cs typeface="DM Sans"/>
                <a:sym typeface="DM Sans"/>
              </a:rPr>
              <a:t>Using “copy relative path”</a:t>
            </a:r>
          </a:p>
        </p:txBody>
      </p:sp>
      <p:sp>
        <p:nvSpPr>
          <p:cNvPr name="TextBox 13" id="13"/>
          <p:cNvSpPr txBox="true"/>
          <p:nvPr/>
        </p:nvSpPr>
        <p:spPr>
          <a:xfrm rot="0">
            <a:off x="10652965" y="3096636"/>
            <a:ext cx="3000608" cy="737234"/>
          </a:xfrm>
          <a:prstGeom prst="rect">
            <a:avLst/>
          </a:prstGeom>
        </p:spPr>
        <p:txBody>
          <a:bodyPr anchor="t" rtlCol="false" tIns="0" lIns="0" bIns="0" rIns="0">
            <a:spAutoFit/>
          </a:bodyPr>
          <a:lstStyle/>
          <a:p>
            <a:pPr algn="l">
              <a:lnSpc>
                <a:spcPts val="2940"/>
              </a:lnSpc>
            </a:pPr>
            <a:r>
              <a:rPr lang="en-US" sz="2100" spc="-42">
                <a:solidFill>
                  <a:srgbClr val="000000"/>
                </a:solidFill>
                <a:latin typeface="DM Sans"/>
                <a:ea typeface="DM Sans"/>
                <a:cs typeface="DM Sans"/>
                <a:sym typeface="DM Sans"/>
              </a:rPr>
              <a:t>Making Features functional</a:t>
            </a:r>
          </a:p>
        </p:txBody>
      </p:sp>
      <p:grpSp>
        <p:nvGrpSpPr>
          <p:cNvPr name="Group 14" id="14"/>
          <p:cNvGrpSpPr/>
          <p:nvPr/>
        </p:nvGrpSpPr>
        <p:grpSpPr>
          <a:xfrm rot="0">
            <a:off x="3972598" y="8464898"/>
            <a:ext cx="10789177" cy="877302"/>
            <a:chOff x="0" y="0"/>
            <a:chExt cx="2841594" cy="231059"/>
          </a:xfrm>
        </p:grpSpPr>
        <p:sp>
          <p:nvSpPr>
            <p:cNvPr name="Freeform 15" id="15"/>
            <p:cNvSpPr/>
            <p:nvPr/>
          </p:nvSpPr>
          <p:spPr>
            <a:xfrm flipH="false" flipV="false" rot="0">
              <a:off x="0" y="0"/>
              <a:ext cx="2841594" cy="231059"/>
            </a:xfrm>
            <a:custGeom>
              <a:avLst/>
              <a:gdLst/>
              <a:ahLst/>
              <a:cxnLst/>
              <a:rect r="r" b="b" t="t" l="l"/>
              <a:pathLst>
                <a:path h="231059" w="2841594">
                  <a:moveTo>
                    <a:pt x="0" y="0"/>
                  </a:moveTo>
                  <a:lnTo>
                    <a:pt x="2841594" y="0"/>
                  </a:lnTo>
                  <a:lnTo>
                    <a:pt x="2841594" y="231059"/>
                  </a:lnTo>
                  <a:lnTo>
                    <a:pt x="0" y="231059"/>
                  </a:lnTo>
                  <a:close/>
                </a:path>
              </a:pathLst>
            </a:custGeom>
            <a:solidFill>
              <a:srgbClr val="000000">
                <a:alpha val="0"/>
              </a:srgbClr>
            </a:solidFill>
            <a:ln w="85725" cap="sq">
              <a:solidFill>
                <a:srgbClr val="8D84B5"/>
              </a:solidFill>
              <a:prstDash val="solid"/>
              <a:miter/>
            </a:ln>
          </p:spPr>
        </p:sp>
        <p:sp>
          <p:nvSpPr>
            <p:cNvPr name="TextBox 16" id="16"/>
            <p:cNvSpPr txBox="true"/>
            <p:nvPr/>
          </p:nvSpPr>
          <p:spPr>
            <a:xfrm>
              <a:off x="0" y="-114300"/>
              <a:ext cx="2841594" cy="345359"/>
            </a:xfrm>
            <a:prstGeom prst="rect">
              <a:avLst/>
            </a:prstGeom>
          </p:spPr>
          <p:txBody>
            <a:bodyPr anchor="ctr" rtlCol="false" tIns="50800" lIns="50800" bIns="50800" rIns="50800"/>
            <a:lstStyle/>
            <a:p>
              <a:pPr algn="ctr">
                <a:lnSpc>
                  <a:spcPts val="4048"/>
                </a:lnSpc>
              </a:pPr>
            </a:p>
          </p:txBody>
        </p:sp>
      </p:gr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Freeform 4" id="4"/>
          <p:cNvSpPr/>
          <p:nvPr/>
        </p:nvSpPr>
        <p:spPr>
          <a:xfrm flipH="false" flipV="false" rot="0">
            <a:off x="5176144" y="3169760"/>
            <a:ext cx="8544114" cy="6107590"/>
          </a:xfrm>
          <a:custGeom>
            <a:avLst/>
            <a:gdLst/>
            <a:ahLst/>
            <a:cxnLst/>
            <a:rect r="r" b="b" t="t" l="l"/>
            <a:pathLst>
              <a:path h="6107590" w="8544114">
                <a:moveTo>
                  <a:pt x="0" y="0"/>
                </a:moveTo>
                <a:lnTo>
                  <a:pt x="8544114" y="0"/>
                </a:lnTo>
                <a:lnTo>
                  <a:pt x="8544114" y="6107590"/>
                </a:lnTo>
                <a:lnTo>
                  <a:pt x="0" y="6107590"/>
                </a:lnTo>
                <a:lnTo>
                  <a:pt x="0" y="0"/>
                </a:lnTo>
                <a:close/>
              </a:path>
            </a:pathLst>
          </a:custGeom>
          <a:blipFill>
            <a:blip r:embed="rId2"/>
            <a:stretch>
              <a:fillRect l="0" t="-12806" r="0" b="-4994"/>
            </a:stretch>
          </a:blipFill>
        </p:spPr>
      </p:sp>
      <p:grpSp>
        <p:nvGrpSpPr>
          <p:cNvPr name="Group 5" id="5"/>
          <p:cNvGrpSpPr/>
          <p:nvPr/>
        </p:nvGrpSpPr>
        <p:grpSpPr>
          <a:xfrm rot="0">
            <a:off x="5401452" y="3169760"/>
            <a:ext cx="8093497" cy="3985580"/>
            <a:chOff x="0" y="0"/>
            <a:chExt cx="10791330" cy="5314107"/>
          </a:xfrm>
        </p:grpSpPr>
        <p:pic>
          <p:nvPicPr>
            <p:cNvPr name="Picture 6" id="6">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1042" r="3211" b="1042"/>
            <a:stretch>
              <a:fillRect/>
            </a:stretch>
          </p:blipFill>
          <p:spPr>
            <a:xfrm flipH="false" flipV="false">
              <a:off x="0" y="0"/>
              <a:ext cx="10791330" cy="5314107"/>
            </a:xfrm>
            <a:prstGeom prst="rect">
              <a:avLst/>
            </a:prstGeom>
          </p:spPr>
        </p:pic>
      </p:grpSp>
      <p:sp>
        <p:nvSpPr>
          <p:cNvPr name="AutoShape 7" id="7"/>
          <p:cNvSpPr/>
          <p:nvPr/>
        </p:nvSpPr>
        <p:spPr>
          <a:xfrm>
            <a:off x="5128519" y="4694375"/>
            <a:ext cx="2508774" cy="0"/>
          </a:xfrm>
          <a:prstGeom prst="line">
            <a:avLst/>
          </a:prstGeom>
          <a:ln cap="rnd" w="19050">
            <a:solidFill>
              <a:srgbClr val="000000"/>
            </a:solidFill>
            <a:prstDash val="solid"/>
            <a:headEnd type="none" len="sm" w="sm"/>
            <a:tailEnd type="oval" len="lg" w="lg"/>
          </a:ln>
        </p:spPr>
      </p:sp>
      <p:sp>
        <p:nvSpPr>
          <p:cNvPr name="AutoShape 8" id="8"/>
          <p:cNvSpPr/>
          <p:nvPr/>
        </p:nvSpPr>
        <p:spPr>
          <a:xfrm flipH="true">
            <a:off x="11830484" y="5102820"/>
            <a:ext cx="2359701" cy="0"/>
          </a:xfrm>
          <a:prstGeom prst="line">
            <a:avLst/>
          </a:prstGeom>
          <a:ln cap="rnd" w="28575">
            <a:solidFill>
              <a:srgbClr val="000000"/>
            </a:solidFill>
            <a:prstDash val="solid"/>
            <a:headEnd type="none" len="sm" w="sm"/>
            <a:tailEnd type="oval" len="lg" w="lg"/>
          </a:ln>
        </p:spPr>
      </p:sp>
      <p:grpSp>
        <p:nvGrpSpPr>
          <p:cNvPr name="Group 9" id="9"/>
          <p:cNvGrpSpPr/>
          <p:nvPr/>
        </p:nvGrpSpPr>
        <p:grpSpPr>
          <a:xfrm rot="0">
            <a:off x="1415727" y="4026990"/>
            <a:ext cx="3712792" cy="1334770"/>
            <a:chOff x="0" y="0"/>
            <a:chExt cx="4950389" cy="1779693"/>
          </a:xfrm>
        </p:grpSpPr>
        <p:sp>
          <p:nvSpPr>
            <p:cNvPr name="TextBox 10" id="10"/>
            <p:cNvSpPr txBox="true"/>
            <p:nvPr/>
          </p:nvSpPr>
          <p:spPr>
            <a:xfrm rot="0">
              <a:off x="0" y="-47625"/>
              <a:ext cx="4950389" cy="569172"/>
            </a:xfrm>
            <a:prstGeom prst="rect">
              <a:avLst/>
            </a:prstGeom>
          </p:spPr>
          <p:txBody>
            <a:bodyPr anchor="t" rtlCol="false" tIns="0" lIns="0" bIns="0" rIns="0">
              <a:spAutoFit/>
            </a:bodyPr>
            <a:lstStyle/>
            <a:p>
              <a:pPr algn="r">
                <a:lnSpc>
                  <a:spcPts val="3640"/>
                </a:lnSpc>
              </a:pPr>
              <a:r>
                <a:rPr lang="en-US" b="true" sz="2600" spc="-52">
                  <a:solidFill>
                    <a:srgbClr val="000000"/>
                  </a:solidFill>
                  <a:latin typeface="DM Sans Bold"/>
                  <a:ea typeface="DM Sans Bold"/>
                  <a:cs typeface="DM Sans Bold"/>
                  <a:sym typeface="DM Sans Bold"/>
                </a:rPr>
                <a:t>Funtionality</a:t>
              </a:r>
            </a:p>
          </p:txBody>
        </p:sp>
        <p:sp>
          <p:nvSpPr>
            <p:cNvPr name="TextBox 11" id="11"/>
            <p:cNvSpPr txBox="true"/>
            <p:nvPr/>
          </p:nvSpPr>
          <p:spPr>
            <a:xfrm rot="0">
              <a:off x="0" y="600922"/>
              <a:ext cx="4950389" cy="1178772"/>
            </a:xfrm>
            <a:prstGeom prst="rect">
              <a:avLst/>
            </a:prstGeom>
          </p:spPr>
          <p:txBody>
            <a:bodyPr anchor="t" rtlCol="false" tIns="0" lIns="0" bIns="0" rIns="0">
              <a:spAutoFit/>
            </a:bodyPr>
            <a:lstStyle/>
            <a:p>
              <a:pPr algn="r">
                <a:lnSpc>
                  <a:spcPts val="3640"/>
                </a:lnSpc>
              </a:pPr>
              <a:r>
                <a:rPr lang="en-US" sz="2600">
                  <a:solidFill>
                    <a:srgbClr val="000000"/>
                  </a:solidFill>
                  <a:latin typeface="DM Sans"/>
                  <a:ea typeface="DM Sans"/>
                  <a:cs typeface="DM Sans"/>
                  <a:sym typeface="DM Sans"/>
                </a:rPr>
                <a:t>Making the website easy to navigate.</a:t>
              </a:r>
            </a:p>
          </p:txBody>
        </p:sp>
      </p:grpSp>
      <p:grpSp>
        <p:nvGrpSpPr>
          <p:cNvPr name="Group 12" id="12"/>
          <p:cNvGrpSpPr/>
          <p:nvPr/>
        </p:nvGrpSpPr>
        <p:grpSpPr>
          <a:xfrm rot="0">
            <a:off x="14332438" y="4951550"/>
            <a:ext cx="3785601" cy="1385837"/>
            <a:chOff x="0" y="0"/>
            <a:chExt cx="5047468" cy="1847782"/>
          </a:xfrm>
        </p:grpSpPr>
        <p:sp>
          <p:nvSpPr>
            <p:cNvPr name="TextBox 13" id="13"/>
            <p:cNvSpPr txBox="true"/>
            <p:nvPr/>
          </p:nvSpPr>
          <p:spPr>
            <a:xfrm rot="0">
              <a:off x="0" y="-38100"/>
              <a:ext cx="5047468" cy="571190"/>
            </a:xfrm>
            <a:prstGeom prst="rect">
              <a:avLst/>
            </a:prstGeom>
          </p:spPr>
          <p:txBody>
            <a:bodyPr anchor="t" rtlCol="false" tIns="0" lIns="0" bIns="0" rIns="0">
              <a:spAutoFit/>
            </a:bodyPr>
            <a:lstStyle/>
            <a:p>
              <a:pPr algn="just">
                <a:lnSpc>
                  <a:spcPts val="3687"/>
                </a:lnSpc>
              </a:pPr>
              <a:r>
                <a:rPr lang="en-US" b="true" sz="2634" spc="-52">
                  <a:solidFill>
                    <a:srgbClr val="000000"/>
                  </a:solidFill>
                  <a:latin typeface="DM Sans Bold"/>
                  <a:ea typeface="DM Sans Bold"/>
                  <a:cs typeface="DM Sans Bold"/>
                  <a:sym typeface="DM Sans Bold"/>
                </a:rPr>
                <a:t>Visualization</a:t>
              </a:r>
            </a:p>
          </p:txBody>
        </p:sp>
        <p:sp>
          <p:nvSpPr>
            <p:cNvPr name="TextBox 14" id="14"/>
            <p:cNvSpPr txBox="true"/>
            <p:nvPr/>
          </p:nvSpPr>
          <p:spPr>
            <a:xfrm rot="0">
              <a:off x="0" y="654290"/>
              <a:ext cx="5047468" cy="1193492"/>
            </a:xfrm>
            <a:prstGeom prst="rect">
              <a:avLst/>
            </a:prstGeom>
          </p:spPr>
          <p:txBody>
            <a:bodyPr anchor="t" rtlCol="false" tIns="0" lIns="0" bIns="0" rIns="0">
              <a:spAutoFit/>
            </a:bodyPr>
            <a:lstStyle/>
            <a:p>
              <a:pPr algn="just">
                <a:lnSpc>
                  <a:spcPts val="3687"/>
                </a:lnSpc>
              </a:pPr>
              <a:r>
                <a:rPr lang="en-US" sz="2634">
                  <a:solidFill>
                    <a:srgbClr val="000000"/>
                  </a:solidFill>
                  <a:latin typeface="DM Sans"/>
                  <a:ea typeface="DM Sans"/>
                  <a:cs typeface="DM Sans"/>
                  <a:sym typeface="DM Sans"/>
                </a:rPr>
                <a:t>Allowing user to visually see material.</a:t>
              </a:r>
            </a:p>
          </p:txBody>
        </p:sp>
      </p:grpSp>
      <p:sp>
        <p:nvSpPr>
          <p:cNvPr name="TextBox 15" id="15"/>
          <p:cNvSpPr txBox="true"/>
          <p:nvPr/>
        </p:nvSpPr>
        <p:spPr>
          <a:xfrm rot="0">
            <a:off x="5496702" y="1582876"/>
            <a:ext cx="7294595" cy="866775"/>
          </a:xfrm>
          <a:prstGeom prst="rect">
            <a:avLst/>
          </a:prstGeom>
        </p:spPr>
        <p:txBody>
          <a:bodyPr anchor="t" rtlCol="false" tIns="0" lIns="0" bIns="0" rIns="0">
            <a:spAutoFit/>
          </a:bodyPr>
          <a:lstStyle/>
          <a:p>
            <a:pPr algn="ctr">
              <a:lnSpc>
                <a:spcPts val="6600"/>
              </a:lnSpc>
            </a:pPr>
            <a:r>
              <a:rPr lang="en-US" b="true" sz="6000" spc="-300">
                <a:solidFill>
                  <a:srgbClr val="000000"/>
                </a:solidFill>
                <a:latin typeface="DM Sans Bold"/>
                <a:ea typeface="DM Sans Bold"/>
                <a:cs typeface="DM Sans Bold"/>
                <a:sym typeface="DM Sans Bold"/>
              </a:rPr>
              <a:t>Current Page Layout</a:t>
            </a:r>
          </a:p>
        </p:txBody>
      </p:sp>
    </p:spTree>
  </p:cSld>
  <p:clrMapOvr>
    <a:masterClrMapping/>
  </p:clrMapOvr>
  <p:transition spd="fast">
    <p:fade/>
  </p:transition>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EF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64753"/>
            <a:ext cx="9431863" cy="7093547"/>
          </a:xfrm>
          <a:custGeom>
            <a:avLst/>
            <a:gdLst/>
            <a:ahLst/>
            <a:cxnLst/>
            <a:rect r="r" b="b" t="t" l="l"/>
            <a:pathLst>
              <a:path h="7093547" w="9431863">
                <a:moveTo>
                  <a:pt x="0" y="0"/>
                </a:moveTo>
                <a:lnTo>
                  <a:pt x="9431863" y="0"/>
                </a:lnTo>
                <a:lnTo>
                  <a:pt x="9431863" y="7093547"/>
                </a:lnTo>
                <a:lnTo>
                  <a:pt x="0" y="7093547"/>
                </a:lnTo>
                <a:lnTo>
                  <a:pt x="0" y="0"/>
                </a:lnTo>
                <a:close/>
              </a:path>
            </a:pathLst>
          </a:custGeom>
          <a:blipFill>
            <a:blip r:embed="rId2"/>
            <a:stretch>
              <a:fillRect l="0" t="0" r="0" b="0"/>
            </a:stretch>
          </a:blipFill>
        </p:spPr>
      </p:sp>
      <p:grpSp>
        <p:nvGrpSpPr>
          <p:cNvPr name="Group 3" id="3"/>
          <p:cNvGrpSpPr/>
          <p:nvPr/>
        </p:nvGrpSpPr>
        <p:grpSpPr>
          <a:xfrm rot="0">
            <a:off x="2100953" y="2365041"/>
            <a:ext cx="7748458" cy="4353460"/>
            <a:chOff x="0" y="0"/>
            <a:chExt cx="10331277" cy="5804613"/>
          </a:xfrm>
        </p:grpSpPr>
        <p:pic>
          <p:nvPicPr>
            <p:cNvPr name="Picture 4" id="4"/>
            <p:cNvPicPr>
              <a:picLocks noChangeAspect="true"/>
            </p:cNvPicPr>
            <p:nvPr/>
          </p:nvPicPr>
          <p:blipFill>
            <a:blip r:embed="rId3"/>
            <a:srcRect l="0" t="0" r="0" b="0"/>
            <a:stretch>
              <a:fillRect/>
            </a:stretch>
          </p:blipFill>
          <p:spPr>
            <a:xfrm flipH="false" flipV="false">
              <a:off x="0" y="0"/>
              <a:ext cx="10331277" cy="5804613"/>
            </a:xfrm>
            <a:prstGeom prst="rect">
              <a:avLst/>
            </a:prstGeom>
          </p:spPr>
        </p:pic>
      </p:grpSp>
      <p:sp>
        <p:nvSpPr>
          <p:cNvPr name="Freeform 5" id="5"/>
          <p:cNvSpPr/>
          <p:nvPr/>
        </p:nvSpPr>
        <p:spPr>
          <a:xfrm flipH="false" flipV="false" rot="0">
            <a:off x="12528727" y="1655343"/>
            <a:ext cx="2533832" cy="2773004"/>
          </a:xfrm>
          <a:custGeom>
            <a:avLst/>
            <a:gdLst/>
            <a:ahLst/>
            <a:cxnLst/>
            <a:rect r="r" b="b" t="t" l="l"/>
            <a:pathLst>
              <a:path h="2773004" w="2533832">
                <a:moveTo>
                  <a:pt x="0" y="0"/>
                </a:moveTo>
                <a:lnTo>
                  <a:pt x="2533833" y="0"/>
                </a:lnTo>
                <a:lnTo>
                  <a:pt x="2533833" y="2773005"/>
                </a:lnTo>
                <a:lnTo>
                  <a:pt x="0" y="2773005"/>
                </a:lnTo>
                <a:lnTo>
                  <a:pt x="0" y="0"/>
                </a:lnTo>
                <a:close/>
              </a:path>
            </a:pathLst>
          </a:custGeom>
          <a:blipFill>
            <a:blip r:embed="rId4"/>
            <a:stretch>
              <a:fillRect l="0" t="0" r="0" b="0"/>
            </a:stretch>
          </a:blipFill>
        </p:spPr>
      </p:sp>
      <p:sp>
        <p:nvSpPr>
          <p:cNvPr name="Freeform 6" id="6"/>
          <p:cNvSpPr/>
          <p:nvPr/>
        </p:nvSpPr>
        <p:spPr>
          <a:xfrm flipH="false" flipV="false" rot="0">
            <a:off x="11564943" y="5505558"/>
            <a:ext cx="4461401" cy="2425887"/>
          </a:xfrm>
          <a:custGeom>
            <a:avLst/>
            <a:gdLst/>
            <a:ahLst/>
            <a:cxnLst/>
            <a:rect r="r" b="b" t="t" l="l"/>
            <a:pathLst>
              <a:path h="2425887" w="4461401">
                <a:moveTo>
                  <a:pt x="0" y="0"/>
                </a:moveTo>
                <a:lnTo>
                  <a:pt x="4461401" y="0"/>
                </a:lnTo>
                <a:lnTo>
                  <a:pt x="4461401" y="2425886"/>
                </a:lnTo>
                <a:lnTo>
                  <a:pt x="0" y="2425886"/>
                </a:lnTo>
                <a:lnTo>
                  <a:pt x="0" y="0"/>
                </a:lnTo>
                <a:close/>
              </a:path>
            </a:pathLst>
          </a:custGeom>
          <a:blipFill>
            <a:blip r:embed="rId5"/>
            <a:stretch>
              <a:fillRect l="0" t="0" r="0" b="0"/>
            </a:stretch>
          </a:blipFill>
        </p:spPr>
      </p:sp>
      <p:sp>
        <p:nvSpPr>
          <p:cNvPr name="TextBox 7" id="7"/>
          <p:cNvSpPr txBox="true"/>
          <p:nvPr/>
        </p:nvSpPr>
        <p:spPr>
          <a:xfrm rot="0">
            <a:off x="2100953" y="1607718"/>
            <a:ext cx="1310202" cy="414528"/>
          </a:xfrm>
          <a:prstGeom prst="rect">
            <a:avLst/>
          </a:prstGeom>
        </p:spPr>
        <p:txBody>
          <a:bodyPr anchor="t" rtlCol="false" tIns="0" lIns="0" bIns="0" rIns="0">
            <a:spAutoFit/>
          </a:bodyPr>
          <a:lstStyle/>
          <a:p>
            <a:pPr algn="just">
              <a:lnSpc>
                <a:spcPts val="3401"/>
              </a:lnSpc>
            </a:pPr>
            <a:r>
              <a:rPr lang="en-US" b="true" sz="2429" spc="121">
                <a:solidFill>
                  <a:srgbClr val="000000"/>
                </a:solidFill>
                <a:latin typeface="DM Sans Bold"/>
                <a:ea typeface="DM Sans Bold"/>
                <a:cs typeface="DM Sans Bold"/>
                <a:sym typeface="DM Sans Bold"/>
              </a:rPr>
              <a:t>PAGE 4</a:t>
            </a:r>
          </a:p>
        </p:txBody>
      </p:sp>
      <p:sp>
        <p:nvSpPr>
          <p:cNvPr name="TextBox 8" id="8"/>
          <p:cNvSpPr txBox="true"/>
          <p:nvPr/>
        </p:nvSpPr>
        <p:spPr>
          <a:xfrm rot="0">
            <a:off x="1941052" y="7784364"/>
            <a:ext cx="2307749" cy="664837"/>
          </a:xfrm>
          <a:prstGeom prst="rect">
            <a:avLst/>
          </a:prstGeom>
        </p:spPr>
        <p:txBody>
          <a:bodyPr anchor="t" rtlCol="false" tIns="0" lIns="0" bIns="0" rIns="0">
            <a:spAutoFit/>
          </a:bodyPr>
          <a:lstStyle/>
          <a:p>
            <a:pPr algn="just">
              <a:lnSpc>
                <a:spcPts val="2730"/>
              </a:lnSpc>
              <a:spcBef>
                <a:spcPct val="0"/>
              </a:spcBef>
            </a:pPr>
            <a:r>
              <a:rPr lang="en-US" b="true" sz="1950" spc="97">
                <a:solidFill>
                  <a:srgbClr val="57541B"/>
                </a:solidFill>
                <a:latin typeface="DM Sans Bold"/>
                <a:ea typeface="DM Sans Bold"/>
                <a:cs typeface="DM Sans Bold"/>
                <a:sym typeface="DM Sans Bold"/>
              </a:rPr>
              <a:t>PRESENTER:</a:t>
            </a:r>
          </a:p>
          <a:p>
            <a:pPr algn="l">
              <a:lnSpc>
                <a:spcPts val="2730"/>
              </a:lnSpc>
              <a:spcBef>
                <a:spcPct val="0"/>
              </a:spcBef>
            </a:pPr>
            <a:r>
              <a:rPr lang="en-US" b="true" sz="1950" spc="97">
                <a:solidFill>
                  <a:srgbClr val="000000"/>
                </a:solidFill>
                <a:latin typeface="DM Sans Bold"/>
                <a:ea typeface="DM Sans Bold"/>
                <a:cs typeface="DM Sans Bold"/>
                <a:sym typeface="DM Sans Bold"/>
              </a:rPr>
              <a:t>DAMARIS ESPINOZA</a:t>
            </a:r>
          </a:p>
        </p:txBody>
      </p:sp>
      <p:sp>
        <p:nvSpPr>
          <p:cNvPr name="TextBox 9" id="9"/>
          <p:cNvSpPr txBox="true"/>
          <p:nvPr/>
        </p:nvSpPr>
        <p:spPr>
          <a:xfrm rot="0">
            <a:off x="7036544" y="7784364"/>
            <a:ext cx="4318200" cy="1282056"/>
          </a:xfrm>
          <a:prstGeom prst="rect">
            <a:avLst/>
          </a:prstGeom>
        </p:spPr>
        <p:txBody>
          <a:bodyPr anchor="t" rtlCol="false" tIns="0" lIns="0" bIns="0" rIns="0">
            <a:spAutoFit/>
          </a:bodyPr>
          <a:lstStyle/>
          <a:p>
            <a:pPr algn="just">
              <a:lnSpc>
                <a:spcPts val="2730"/>
              </a:lnSpc>
              <a:spcBef>
                <a:spcPct val="0"/>
              </a:spcBef>
            </a:pPr>
            <a:r>
              <a:rPr lang="en-US" b="true" sz="1950" spc="97">
                <a:solidFill>
                  <a:srgbClr val="57541B"/>
                </a:solidFill>
                <a:latin typeface="DM Sans Bold"/>
                <a:ea typeface="DM Sans Bold"/>
                <a:cs typeface="DM Sans Bold"/>
                <a:sym typeface="DM Sans Bold"/>
              </a:rPr>
              <a:t>ROLE</a:t>
            </a:r>
            <a:r>
              <a:rPr lang="en-US" b="true" sz="1950" spc="97">
                <a:solidFill>
                  <a:srgbClr val="57541B"/>
                </a:solidFill>
                <a:latin typeface="DM Sans Bold"/>
                <a:ea typeface="DM Sans Bold"/>
                <a:cs typeface="DM Sans Bold"/>
                <a:sym typeface="DM Sans Bold"/>
              </a:rPr>
              <a:t>:</a:t>
            </a:r>
          </a:p>
          <a:p>
            <a:pPr algn="l">
              <a:lnSpc>
                <a:spcPts val="1890"/>
              </a:lnSpc>
              <a:spcBef>
                <a:spcPct val="0"/>
              </a:spcBef>
            </a:pPr>
            <a:r>
              <a:rPr lang="en-US" sz="1350" spc="67">
                <a:solidFill>
                  <a:srgbClr val="57541B"/>
                </a:solidFill>
                <a:latin typeface="DM Sans"/>
                <a:ea typeface="DM Sans"/>
                <a:cs typeface="DM Sans"/>
                <a:sym typeface="DM Sans"/>
              </a:rPr>
              <a:t>CONTENT RESEARCHER</a:t>
            </a:r>
            <a:r>
              <a:rPr lang="en-US" sz="1350" spc="67">
                <a:solidFill>
                  <a:srgbClr val="000000"/>
                </a:solidFill>
                <a:latin typeface="DM Sans"/>
                <a:ea typeface="DM Sans"/>
                <a:cs typeface="DM Sans"/>
                <a:sym typeface="DM Sans"/>
              </a:rPr>
              <a:t>– CONDUCTED IN-DEPTH MATERIAL RESEARCH TO PROVIDE ACCURATE, RELEVANT CONTENT FOR THE SITE'S MATERIAL CATALOG.</a:t>
            </a:r>
          </a:p>
        </p:txBody>
      </p:sp>
      <p:sp>
        <p:nvSpPr>
          <p:cNvPr name="TextBox 10" id="10"/>
          <p:cNvSpPr txBox="true"/>
          <p:nvPr/>
        </p:nvSpPr>
        <p:spPr>
          <a:xfrm rot="0">
            <a:off x="5488498" y="7089252"/>
            <a:ext cx="973367"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MOCKUP</a:t>
            </a:r>
          </a:p>
        </p:txBody>
      </p:sp>
      <p:sp>
        <p:nvSpPr>
          <p:cNvPr name="TextBox 11" id="11"/>
          <p:cNvSpPr txBox="true"/>
          <p:nvPr/>
        </p:nvSpPr>
        <p:spPr>
          <a:xfrm rot="0">
            <a:off x="11097792" y="990600"/>
            <a:ext cx="325609"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V1</a:t>
            </a:r>
          </a:p>
        </p:txBody>
      </p:sp>
      <p:sp>
        <p:nvSpPr>
          <p:cNvPr name="TextBox 12" id="12"/>
          <p:cNvSpPr txBox="true"/>
          <p:nvPr/>
        </p:nvSpPr>
        <p:spPr>
          <a:xfrm rot="0">
            <a:off x="11097792" y="4869816"/>
            <a:ext cx="325609"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V2</a:t>
            </a:r>
          </a:p>
        </p:txBody>
      </p:sp>
    </p:spTree>
  </p:cSld>
  <p:clrMapOvr>
    <a:masterClrMapping/>
  </p:clrMapOvr>
  <p:transition spd="fast">
    <p:circl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Freeform 4" id="4"/>
          <p:cNvSpPr/>
          <p:nvPr/>
        </p:nvSpPr>
        <p:spPr>
          <a:xfrm flipH="false" flipV="false" rot="0">
            <a:off x="134471" y="1974554"/>
            <a:ext cx="9684759" cy="7283746"/>
          </a:xfrm>
          <a:custGeom>
            <a:avLst/>
            <a:gdLst/>
            <a:ahLst/>
            <a:cxnLst/>
            <a:rect r="r" b="b" t="t" l="l"/>
            <a:pathLst>
              <a:path h="7283746" w="9684759">
                <a:moveTo>
                  <a:pt x="0" y="0"/>
                </a:moveTo>
                <a:lnTo>
                  <a:pt x="9684758" y="0"/>
                </a:lnTo>
                <a:lnTo>
                  <a:pt x="9684758" y="7283746"/>
                </a:lnTo>
                <a:lnTo>
                  <a:pt x="0" y="7283746"/>
                </a:lnTo>
                <a:lnTo>
                  <a:pt x="0" y="0"/>
                </a:lnTo>
                <a:close/>
              </a:path>
            </a:pathLst>
          </a:custGeom>
          <a:blipFill>
            <a:blip r:embed="rId2"/>
            <a:stretch>
              <a:fillRect l="0" t="0" r="0" b="0"/>
            </a:stretch>
          </a:blipFill>
        </p:spPr>
      </p:sp>
      <p:grpSp>
        <p:nvGrpSpPr>
          <p:cNvPr name="Group 5" id="5"/>
          <p:cNvGrpSpPr/>
          <p:nvPr/>
        </p:nvGrpSpPr>
        <p:grpSpPr>
          <a:xfrm rot="0">
            <a:off x="1246118" y="2182385"/>
            <a:ext cx="7944303" cy="4470735"/>
            <a:chOff x="0" y="0"/>
            <a:chExt cx="10592404" cy="5960981"/>
          </a:xfrm>
        </p:grpSpPr>
        <p:pic>
          <p:nvPicPr>
            <p:cNvPr name="Picture 6" id="6"/>
            <p:cNvPicPr>
              <a:picLocks noChangeAspect="true"/>
            </p:cNvPicPr>
            <p:nvPr/>
          </p:nvPicPr>
          <p:blipFill>
            <a:blip r:embed="rId3"/>
            <a:srcRect l="0" t="11322" r="0" b="11322"/>
            <a:stretch>
              <a:fillRect/>
            </a:stretch>
          </p:blipFill>
          <p:spPr>
            <a:xfrm flipH="false" flipV="false">
              <a:off x="0" y="0"/>
              <a:ext cx="10592404" cy="5960981"/>
            </a:xfrm>
            <a:prstGeom prst="rect">
              <a:avLst/>
            </a:prstGeom>
          </p:spPr>
        </p:pic>
      </p:grpSp>
      <p:sp>
        <p:nvSpPr>
          <p:cNvPr name="Freeform 7" id="7"/>
          <p:cNvSpPr/>
          <p:nvPr/>
        </p:nvSpPr>
        <p:spPr>
          <a:xfrm flipH="false" flipV="false" rot="0">
            <a:off x="14208018" y="6805670"/>
            <a:ext cx="3334032" cy="1759060"/>
          </a:xfrm>
          <a:custGeom>
            <a:avLst/>
            <a:gdLst/>
            <a:ahLst/>
            <a:cxnLst/>
            <a:rect r="r" b="b" t="t" l="l"/>
            <a:pathLst>
              <a:path h="1759060" w="3334032">
                <a:moveTo>
                  <a:pt x="0" y="0"/>
                </a:moveTo>
                <a:lnTo>
                  <a:pt x="3334032" y="0"/>
                </a:lnTo>
                <a:lnTo>
                  <a:pt x="3334032" y="1759060"/>
                </a:lnTo>
                <a:lnTo>
                  <a:pt x="0" y="1759060"/>
                </a:lnTo>
                <a:lnTo>
                  <a:pt x="0" y="0"/>
                </a:lnTo>
                <a:close/>
              </a:path>
            </a:pathLst>
          </a:custGeom>
          <a:blipFill>
            <a:blip r:embed="rId4"/>
            <a:stretch>
              <a:fillRect l="0" t="0" r="0" b="0"/>
            </a:stretch>
          </a:blipFill>
        </p:spPr>
      </p:sp>
      <p:sp>
        <p:nvSpPr>
          <p:cNvPr name="TextBox 8" id="8"/>
          <p:cNvSpPr txBox="true"/>
          <p:nvPr/>
        </p:nvSpPr>
        <p:spPr>
          <a:xfrm rot="0">
            <a:off x="15875034" y="9223410"/>
            <a:ext cx="1384266" cy="280669"/>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8D84B5"/>
                </a:solidFill>
                <a:latin typeface="DM Sans Bold"/>
                <a:ea typeface="DM Sans Bold"/>
                <a:cs typeface="DM Sans Bold"/>
                <a:sym typeface="DM Sans Bold"/>
              </a:rPr>
              <a:t>NEXT</a:t>
            </a:r>
          </a:p>
        </p:txBody>
      </p:sp>
      <p:sp>
        <p:nvSpPr>
          <p:cNvPr name="TextBox 9" id="9"/>
          <p:cNvSpPr txBox="true"/>
          <p:nvPr/>
        </p:nvSpPr>
        <p:spPr>
          <a:xfrm rot="0">
            <a:off x="10652965" y="1894695"/>
            <a:ext cx="6606335" cy="866775"/>
          </a:xfrm>
          <a:prstGeom prst="rect">
            <a:avLst/>
          </a:prstGeom>
        </p:spPr>
        <p:txBody>
          <a:bodyPr anchor="t" rtlCol="false" tIns="0" lIns="0" bIns="0" rIns="0">
            <a:spAutoFit/>
          </a:bodyPr>
          <a:lstStyle/>
          <a:p>
            <a:pPr algn="l">
              <a:lnSpc>
                <a:spcPts val="6600"/>
              </a:lnSpc>
            </a:pPr>
            <a:r>
              <a:rPr lang="en-US" sz="6000" spc="-300" b="true">
                <a:solidFill>
                  <a:srgbClr val="000000"/>
                </a:solidFill>
                <a:latin typeface="DM Sans Bold"/>
                <a:ea typeface="DM Sans Bold"/>
                <a:cs typeface="DM Sans Bold"/>
                <a:sym typeface="DM Sans Bold"/>
              </a:rPr>
              <a:t>Challenge</a:t>
            </a:r>
          </a:p>
        </p:txBody>
      </p:sp>
      <p:sp>
        <p:nvSpPr>
          <p:cNvPr name="TextBox 10" id="10"/>
          <p:cNvSpPr txBox="true"/>
          <p:nvPr/>
        </p:nvSpPr>
        <p:spPr>
          <a:xfrm rot="0">
            <a:off x="10652965" y="2721408"/>
            <a:ext cx="1670416" cy="349249"/>
          </a:xfrm>
          <a:prstGeom prst="rect">
            <a:avLst/>
          </a:prstGeom>
        </p:spPr>
        <p:txBody>
          <a:bodyPr anchor="t" rtlCol="false" tIns="0" lIns="0" bIns="0" rIns="0">
            <a:spAutoFit/>
          </a:bodyPr>
          <a:lstStyle/>
          <a:p>
            <a:pPr algn="just">
              <a:lnSpc>
                <a:spcPts val="2800"/>
              </a:lnSpc>
            </a:pPr>
            <a:r>
              <a:rPr lang="en-US" b="true" sz="2000" spc="100">
                <a:solidFill>
                  <a:srgbClr val="57541B"/>
                </a:solidFill>
                <a:latin typeface="DM Sans Bold"/>
                <a:ea typeface="DM Sans Bold"/>
                <a:cs typeface="DM Sans Bold"/>
                <a:sym typeface="DM Sans Bold"/>
              </a:rPr>
              <a:t>PROBLEM</a:t>
            </a:r>
          </a:p>
        </p:txBody>
      </p:sp>
      <p:sp>
        <p:nvSpPr>
          <p:cNvPr name="TextBox 11" id="11"/>
          <p:cNvSpPr txBox="true"/>
          <p:nvPr/>
        </p:nvSpPr>
        <p:spPr>
          <a:xfrm rot="0">
            <a:off x="14258692" y="2721408"/>
            <a:ext cx="1670416" cy="349249"/>
          </a:xfrm>
          <a:prstGeom prst="rect">
            <a:avLst/>
          </a:prstGeom>
        </p:spPr>
        <p:txBody>
          <a:bodyPr anchor="t" rtlCol="false" tIns="0" lIns="0" bIns="0" rIns="0">
            <a:spAutoFit/>
          </a:bodyPr>
          <a:lstStyle/>
          <a:p>
            <a:pPr algn="just">
              <a:lnSpc>
                <a:spcPts val="2800"/>
              </a:lnSpc>
            </a:pPr>
            <a:r>
              <a:rPr lang="en-US" b="true" sz="2000" spc="100">
                <a:solidFill>
                  <a:srgbClr val="0097B2"/>
                </a:solidFill>
                <a:latin typeface="DM Sans Bold"/>
                <a:ea typeface="DM Sans Bold"/>
                <a:cs typeface="DM Sans Bold"/>
                <a:sym typeface="DM Sans Bold"/>
              </a:rPr>
              <a:t>SOLUTION</a:t>
            </a:r>
          </a:p>
        </p:txBody>
      </p:sp>
      <p:sp>
        <p:nvSpPr>
          <p:cNvPr name="TextBox 12" id="12"/>
          <p:cNvSpPr txBox="true"/>
          <p:nvPr/>
        </p:nvSpPr>
        <p:spPr>
          <a:xfrm rot="0">
            <a:off x="14258692" y="3096636"/>
            <a:ext cx="3000608" cy="22231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0000"/>
                </a:solidFill>
                <a:latin typeface="DM Sans"/>
                <a:ea typeface="DM Sans"/>
                <a:cs typeface="DM Sans"/>
                <a:sym typeface="DM Sans"/>
              </a:rPr>
              <a:t>Using position, padding and text-align.</a:t>
            </a:r>
          </a:p>
          <a:p>
            <a:pPr algn="l" marL="453390" indent="-226695" lvl="1">
              <a:lnSpc>
                <a:spcPts val="2940"/>
              </a:lnSpc>
              <a:buFont typeface="Arial"/>
              <a:buChar char="•"/>
            </a:pPr>
            <a:r>
              <a:rPr lang="en-US" sz="2100">
                <a:solidFill>
                  <a:srgbClr val="000000"/>
                </a:solidFill>
                <a:latin typeface="DM Sans"/>
                <a:ea typeface="DM Sans"/>
                <a:cs typeface="DM Sans"/>
                <a:sym typeface="DM Sans"/>
              </a:rPr>
              <a:t>Making sure the information doesn’t mix up. </a:t>
            </a:r>
          </a:p>
        </p:txBody>
      </p:sp>
      <p:sp>
        <p:nvSpPr>
          <p:cNvPr name="TextBox 13" id="13"/>
          <p:cNvSpPr txBox="true"/>
          <p:nvPr/>
        </p:nvSpPr>
        <p:spPr>
          <a:xfrm rot="0">
            <a:off x="10538656" y="3096636"/>
            <a:ext cx="3000608" cy="4080509"/>
          </a:xfrm>
          <a:prstGeom prst="rect">
            <a:avLst/>
          </a:prstGeom>
        </p:spPr>
        <p:txBody>
          <a:bodyPr anchor="t" rtlCol="false" tIns="0" lIns="0" bIns="0" rIns="0">
            <a:spAutoFit/>
          </a:bodyPr>
          <a:lstStyle/>
          <a:p>
            <a:pPr algn="l" marL="453398" indent="-226699" lvl="1">
              <a:lnSpc>
                <a:spcPts val="2940"/>
              </a:lnSpc>
              <a:buFont typeface="Arial"/>
              <a:buChar char="•"/>
            </a:pPr>
            <a:r>
              <a:rPr lang="en-US" b="true" sz="2100" spc="-42">
                <a:solidFill>
                  <a:srgbClr val="000000"/>
                </a:solidFill>
                <a:latin typeface="DM Sans Bold"/>
                <a:ea typeface="DM Sans Bold"/>
                <a:cs typeface="DM Sans Bold"/>
                <a:sym typeface="DM Sans Bold"/>
              </a:rPr>
              <a:t>Trying to make the correct spacing inside boxes</a:t>
            </a:r>
          </a:p>
          <a:p>
            <a:pPr algn="l" marL="453398" indent="-226699" lvl="1">
              <a:lnSpc>
                <a:spcPts val="2940"/>
              </a:lnSpc>
              <a:buFont typeface="Arial"/>
              <a:buChar char="•"/>
            </a:pPr>
            <a:r>
              <a:rPr lang="en-US" b="true" sz="2100" spc="-42">
                <a:solidFill>
                  <a:srgbClr val="000000"/>
                </a:solidFill>
                <a:latin typeface="DM Sans Bold"/>
                <a:ea typeface="DM Sans Bold"/>
                <a:cs typeface="DM Sans Bold"/>
                <a:sym typeface="DM Sans Bold"/>
              </a:rPr>
              <a:t>Researching the materials and finding out what they can be used for, how can they be applied and examples of the application.</a:t>
            </a:r>
          </a:p>
        </p:txBody>
      </p:sp>
      <p:grpSp>
        <p:nvGrpSpPr>
          <p:cNvPr name="Group 14" id="14"/>
          <p:cNvGrpSpPr/>
          <p:nvPr/>
        </p:nvGrpSpPr>
        <p:grpSpPr>
          <a:xfrm rot="0">
            <a:off x="14208018" y="6805670"/>
            <a:ext cx="3334032" cy="1848516"/>
            <a:chOff x="0" y="0"/>
            <a:chExt cx="878099" cy="486852"/>
          </a:xfrm>
        </p:grpSpPr>
        <p:sp>
          <p:nvSpPr>
            <p:cNvPr name="Freeform 15" id="15"/>
            <p:cNvSpPr/>
            <p:nvPr/>
          </p:nvSpPr>
          <p:spPr>
            <a:xfrm flipH="false" flipV="false" rot="0">
              <a:off x="0" y="0"/>
              <a:ext cx="878099" cy="486852"/>
            </a:xfrm>
            <a:custGeom>
              <a:avLst/>
              <a:gdLst/>
              <a:ahLst/>
              <a:cxnLst/>
              <a:rect r="r" b="b" t="t" l="l"/>
              <a:pathLst>
                <a:path h="486852" w="878099">
                  <a:moveTo>
                    <a:pt x="0" y="0"/>
                  </a:moveTo>
                  <a:lnTo>
                    <a:pt x="878099" y="0"/>
                  </a:lnTo>
                  <a:lnTo>
                    <a:pt x="878099" y="486852"/>
                  </a:lnTo>
                  <a:lnTo>
                    <a:pt x="0" y="486852"/>
                  </a:lnTo>
                  <a:close/>
                </a:path>
              </a:pathLst>
            </a:custGeom>
            <a:solidFill>
              <a:srgbClr val="000000">
                <a:alpha val="0"/>
              </a:srgbClr>
            </a:solidFill>
            <a:ln w="85725" cap="sq">
              <a:solidFill>
                <a:srgbClr val="0097B2"/>
              </a:solidFill>
              <a:prstDash val="solid"/>
              <a:miter/>
            </a:ln>
          </p:spPr>
        </p:sp>
        <p:sp>
          <p:nvSpPr>
            <p:cNvPr name="TextBox 16" id="16"/>
            <p:cNvSpPr txBox="true"/>
            <p:nvPr/>
          </p:nvSpPr>
          <p:spPr>
            <a:xfrm>
              <a:off x="0" y="-114300"/>
              <a:ext cx="878099" cy="601152"/>
            </a:xfrm>
            <a:prstGeom prst="rect">
              <a:avLst/>
            </a:prstGeom>
          </p:spPr>
          <p:txBody>
            <a:bodyPr anchor="ctr" rtlCol="false" tIns="50800" lIns="50800" bIns="50800" rIns="50800"/>
            <a:lstStyle/>
            <a:p>
              <a:pPr algn="ctr">
                <a:lnSpc>
                  <a:spcPts val="4048"/>
                </a:lnSpc>
              </a:pP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527641" y="4541443"/>
            <a:ext cx="17232718" cy="6654875"/>
            <a:chOff x="0" y="0"/>
            <a:chExt cx="22976957" cy="8873167"/>
          </a:xfrm>
        </p:grpSpPr>
        <p:sp>
          <p:nvSpPr>
            <p:cNvPr name="TextBox 5" id="5"/>
            <p:cNvSpPr txBox="true"/>
            <p:nvPr/>
          </p:nvSpPr>
          <p:spPr>
            <a:xfrm rot="0">
              <a:off x="0" y="828675"/>
              <a:ext cx="22976957" cy="8044492"/>
            </a:xfrm>
            <a:prstGeom prst="rect">
              <a:avLst/>
            </a:prstGeom>
          </p:spPr>
          <p:txBody>
            <a:bodyPr anchor="t" rtlCol="false" tIns="0" lIns="0" bIns="0" rIns="0">
              <a:spAutoFit/>
            </a:bodyPr>
            <a:lstStyle/>
            <a:p>
              <a:pPr algn="ctr" marL="0" indent="0" lvl="0">
                <a:lnSpc>
                  <a:spcPts val="43717"/>
                </a:lnSpc>
              </a:pPr>
              <a:r>
                <a:rPr lang="en-US" sz="43717" spc="-874">
                  <a:solidFill>
                    <a:srgbClr val="85801A">
                      <a:alpha val="8627"/>
                    </a:srgbClr>
                  </a:solidFill>
                  <a:latin typeface="Tomorrow"/>
                  <a:ea typeface="Tomorrow"/>
                  <a:cs typeface="Tomorrow"/>
                  <a:sym typeface="Tomorrow"/>
                </a:rPr>
                <a:t>4CADs</a:t>
              </a:r>
            </a:p>
          </p:txBody>
        </p:sp>
        <p:sp>
          <p:nvSpPr>
            <p:cNvPr name="TextBox 6" id="6"/>
            <p:cNvSpPr txBox="true"/>
            <p:nvPr/>
          </p:nvSpPr>
          <p:spPr>
            <a:xfrm rot="5400000">
              <a:off x="2643006" y="6473356"/>
              <a:ext cx="2572976" cy="907898"/>
            </a:xfrm>
            <a:prstGeom prst="rect">
              <a:avLst/>
            </a:prstGeom>
          </p:spPr>
          <p:txBody>
            <a:bodyPr anchor="t" rtlCol="false" tIns="0" lIns="0" bIns="0" rIns="0">
              <a:spAutoFit/>
            </a:bodyPr>
            <a:lstStyle/>
            <a:p>
              <a:pPr algn="ctr" marL="0" indent="0" lvl="0">
                <a:lnSpc>
                  <a:spcPts val="4895"/>
                </a:lnSpc>
              </a:pPr>
              <a:r>
                <a:rPr lang="en-US" sz="4895" spc="-97">
                  <a:solidFill>
                    <a:srgbClr val="85801A">
                      <a:alpha val="11765"/>
                    </a:srgbClr>
                  </a:solidFill>
                  <a:latin typeface="Tomorrow"/>
                  <a:ea typeface="Tomorrow"/>
                  <a:cs typeface="Tomorrow"/>
                  <a:sym typeface="Tomorrow"/>
                </a:rPr>
                <a:t>for</a:t>
              </a:r>
            </a:p>
          </p:txBody>
        </p:sp>
      </p:grpSp>
      <p:sp>
        <p:nvSpPr>
          <p:cNvPr name="Freeform 7" id="7"/>
          <p:cNvSpPr/>
          <p:nvPr/>
        </p:nvSpPr>
        <p:spPr>
          <a:xfrm flipH="false" flipV="false" rot="0">
            <a:off x="0" y="2215089"/>
            <a:ext cx="12948433" cy="5856821"/>
          </a:xfrm>
          <a:custGeom>
            <a:avLst/>
            <a:gdLst/>
            <a:ahLst/>
            <a:cxnLst/>
            <a:rect r="r" b="b" t="t" l="l"/>
            <a:pathLst>
              <a:path h="5856821" w="12948433">
                <a:moveTo>
                  <a:pt x="0" y="0"/>
                </a:moveTo>
                <a:lnTo>
                  <a:pt x="12948433" y="0"/>
                </a:lnTo>
                <a:lnTo>
                  <a:pt x="12948433" y="5856822"/>
                </a:lnTo>
                <a:lnTo>
                  <a:pt x="0" y="5856822"/>
                </a:lnTo>
                <a:lnTo>
                  <a:pt x="0" y="0"/>
                </a:lnTo>
                <a:close/>
              </a:path>
            </a:pathLst>
          </a:custGeom>
          <a:blipFill>
            <a:blip r:embed="rId2"/>
            <a:stretch>
              <a:fillRect l="0" t="0" r="0" b="0"/>
            </a:stretch>
          </a:blipFill>
        </p:spPr>
      </p:sp>
      <p:sp>
        <p:nvSpPr>
          <p:cNvPr name="Freeform 8" id="8"/>
          <p:cNvSpPr/>
          <p:nvPr/>
        </p:nvSpPr>
        <p:spPr>
          <a:xfrm flipH="false" flipV="false" rot="0">
            <a:off x="0" y="2083250"/>
            <a:ext cx="13091977" cy="6120499"/>
          </a:xfrm>
          <a:custGeom>
            <a:avLst/>
            <a:gdLst/>
            <a:ahLst/>
            <a:cxnLst/>
            <a:rect r="r" b="b" t="t" l="l"/>
            <a:pathLst>
              <a:path h="6120499" w="13091977">
                <a:moveTo>
                  <a:pt x="0" y="0"/>
                </a:moveTo>
                <a:lnTo>
                  <a:pt x="13091977" y="0"/>
                </a:lnTo>
                <a:lnTo>
                  <a:pt x="13091977" y="6120500"/>
                </a:lnTo>
                <a:lnTo>
                  <a:pt x="0" y="6120500"/>
                </a:lnTo>
                <a:lnTo>
                  <a:pt x="0" y="0"/>
                </a:lnTo>
                <a:close/>
              </a:path>
            </a:pathLst>
          </a:custGeom>
          <a:blipFill>
            <a:blip r:embed="rId3">
              <a:alphaModFix amt="77000"/>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527641" y="355603"/>
            <a:ext cx="12218741" cy="1460460"/>
            <a:chOff x="0" y="0"/>
            <a:chExt cx="16291654" cy="1947279"/>
          </a:xfrm>
        </p:grpSpPr>
        <p:sp>
          <p:nvSpPr>
            <p:cNvPr name="TextBox 10" id="10"/>
            <p:cNvSpPr txBox="true"/>
            <p:nvPr/>
          </p:nvSpPr>
          <p:spPr>
            <a:xfrm rot="0">
              <a:off x="0" y="392587"/>
              <a:ext cx="16291654" cy="1554692"/>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Project Summary</a:t>
              </a:r>
            </a:p>
          </p:txBody>
        </p:sp>
        <p:sp>
          <p:nvSpPr>
            <p:cNvPr name="TextBox 11" id="11"/>
            <p:cNvSpPr txBox="true"/>
            <p:nvPr/>
          </p:nvSpPr>
          <p:spPr>
            <a:xfrm rot="0">
              <a:off x="0" y="-28575"/>
              <a:ext cx="16291654" cy="364700"/>
            </a:xfrm>
            <a:prstGeom prst="rect">
              <a:avLst/>
            </a:prstGeom>
          </p:spPr>
          <p:txBody>
            <a:bodyPr anchor="t" rtlCol="false" tIns="0" lIns="0" bIns="0" rIns="0">
              <a:spAutoFit/>
            </a:bodyPr>
            <a:lstStyle/>
            <a:p>
              <a:pPr algn="just">
                <a:lnSpc>
                  <a:spcPts val="2380"/>
                </a:lnSpc>
              </a:pPr>
              <a:r>
                <a:rPr lang="en-US" b="true" sz="1700" spc="85">
                  <a:solidFill>
                    <a:srgbClr val="57541B"/>
                  </a:solidFill>
                  <a:latin typeface="DM Sans Bold"/>
                  <a:ea typeface="DM Sans Bold"/>
                  <a:cs typeface="DM Sans Bold"/>
                  <a:sym typeface="DM Sans Bold"/>
                </a:rPr>
                <a:t>INTRODUCTION</a:t>
              </a:r>
            </a:p>
          </p:txBody>
        </p:sp>
      </p:grpSp>
      <p:grpSp>
        <p:nvGrpSpPr>
          <p:cNvPr name="Group 12" id="12"/>
          <p:cNvGrpSpPr/>
          <p:nvPr/>
        </p:nvGrpSpPr>
        <p:grpSpPr>
          <a:xfrm rot="0">
            <a:off x="13402904" y="1364199"/>
            <a:ext cx="5566114" cy="5703660"/>
            <a:chOff x="0" y="0"/>
            <a:chExt cx="7421485" cy="7604880"/>
          </a:xfrm>
        </p:grpSpPr>
        <p:sp>
          <p:nvSpPr>
            <p:cNvPr name="TextBox 13" id="13"/>
            <p:cNvSpPr txBox="true"/>
            <p:nvPr/>
          </p:nvSpPr>
          <p:spPr>
            <a:xfrm rot="0">
              <a:off x="0" y="-76200"/>
              <a:ext cx="7421485" cy="783167"/>
            </a:xfrm>
            <a:prstGeom prst="rect">
              <a:avLst/>
            </a:prstGeom>
          </p:spPr>
          <p:txBody>
            <a:bodyPr anchor="t" rtlCol="false" tIns="0" lIns="0" bIns="0" rIns="0">
              <a:spAutoFit/>
            </a:bodyPr>
            <a:lstStyle/>
            <a:p>
              <a:pPr algn="l">
                <a:lnSpc>
                  <a:spcPts val="4900"/>
                </a:lnSpc>
              </a:pPr>
              <a:r>
                <a:rPr lang="en-US" sz="3500" spc="-70" b="true">
                  <a:solidFill>
                    <a:srgbClr val="008037"/>
                  </a:solidFill>
                  <a:latin typeface="DM Sans Bold"/>
                  <a:ea typeface="DM Sans Bold"/>
                  <a:cs typeface="DM Sans Bold"/>
                  <a:sym typeface="DM Sans Bold"/>
                </a:rPr>
                <a:t>Problem Statement</a:t>
              </a:r>
            </a:p>
          </p:txBody>
        </p:sp>
        <p:sp>
          <p:nvSpPr>
            <p:cNvPr name="TextBox 14" id="14"/>
            <p:cNvSpPr txBox="true"/>
            <p:nvPr/>
          </p:nvSpPr>
          <p:spPr>
            <a:xfrm rot="0">
              <a:off x="0" y="1235288"/>
              <a:ext cx="6194154" cy="6369593"/>
            </a:xfrm>
            <a:prstGeom prst="rect">
              <a:avLst/>
            </a:prstGeom>
          </p:spPr>
          <p:txBody>
            <a:bodyPr anchor="t" rtlCol="false" tIns="0" lIns="0" bIns="0" rIns="0">
              <a:spAutoFit/>
            </a:bodyPr>
            <a:lstStyle/>
            <a:p>
              <a:pPr algn="l">
                <a:lnSpc>
                  <a:spcPts val="3169"/>
                </a:lnSpc>
              </a:pPr>
              <a:r>
                <a:rPr lang="en-US" sz="2264">
                  <a:solidFill>
                    <a:srgbClr val="000000"/>
                  </a:solidFill>
                  <a:latin typeface="DM Sans"/>
                  <a:ea typeface="DM Sans"/>
                  <a:cs typeface="DM Sans"/>
                  <a:sym typeface="DM Sans"/>
                </a:rPr>
                <a:t>Design students do not necessarily have a dedicated, educational platform to learn about material properties, although, knowing this can help in making informed choices for their projects. Existing material catalogues don’t specifically target students’ learning needs. In other words, they do not guide nor introduce students to material selection skills</a:t>
              </a:r>
            </a:p>
          </p:txBody>
        </p:sp>
      </p:grpSp>
      <p:sp>
        <p:nvSpPr>
          <p:cNvPr name="TextBox 15" id="15"/>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spTree>
  </p:cSld>
  <p:clrMapOvr>
    <a:masterClrMapping/>
  </p:clrMapOvr>
  <p:transition spd="med">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EFFF"/>
        </a:solidFill>
      </p:bgPr>
    </p:bg>
    <p:spTree>
      <p:nvGrpSpPr>
        <p:cNvPr id="1" name=""/>
        <p:cNvGrpSpPr/>
        <p:nvPr/>
      </p:nvGrpSpPr>
      <p:grpSpPr>
        <a:xfrm>
          <a:off x="0" y="0"/>
          <a:ext cx="0" cy="0"/>
          <a:chOff x="0" y="0"/>
          <a:chExt cx="0" cy="0"/>
        </a:xfrm>
      </p:grpSpPr>
      <p:grpSp>
        <p:nvGrpSpPr>
          <p:cNvPr name="Group 2" id="2"/>
          <p:cNvGrpSpPr/>
          <p:nvPr/>
        </p:nvGrpSpPr>
        <p:grpSpPr>
          <a:xfrm rot="0">
            <a:off x="-57" y="-26393"/>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Freeform 4" id="4"/>
          <p:cNvSpPr/>
          <p:nvPr/>
        </p:nvSpPr>
        <p:spPr>
          <a:xfrm flipH="false" flipV="false" rot="0">
            <a:off x="4938988" y="3592651"/>
            <a:ext cx="8410024" cy="7081941"/>
          </a:xfrm>
          <a:custGeom>
            <a:avLst/>
            <a:gdLst/>
            <a:ahLst/>
            <a:cxnLst/>
            <a:rect r="r" b="b" t="t" l="l"/>
            <a:pathLst>
              <a:path h="7081941" w="8410024">
                <a:moveTo>
                  <a:pt x="0" y="0"/>
                </a:moveTo>
                <a:lnTo>
                  <a:pt x="8410024" y="0"/>
                </a:lnTo>
                <a:lnTo>
                  <a:pt x="8410024" y="7081941"/>
                </a:lnTo>
                <a:lnTo>
                  <a:pt x="0" y="7081941"/>
                </a:lnTo>
                <a:lnTo>
                  <a:pt x="0" y="0"/>
                </a:lnTo>
                <a:close/>
              </a:path>
            </a:pathLst>
          </a:custGeom>
          <a:blipFill>
            <a:blip r:embed="rId2"/>
            <a:stretch>
              <a:fillRect l="0" t="0" r="0" b="0"/>
            </a:stretch>
          </a:blipFill>
        </p:spPr>
      </p:sp>
      <p:grpSp>
        <p:nvGrpSpPr>
          <p:cNvPr name="Group 5" id="5"/>
          <p:cNvGrpSpPr/>
          <p:nvPr/>
        </p:nvGrpSpPr>
        <p:grpSpPr>
          <a:xfrm rot="0">
            <a:off x="5152457" y="3803184"/>
            <a:ext cx="7982971" cy="4487391"/>
            <a:chOff x="0" y="0"/>
            <a:chExt cx="10643961" cy="5983187"/>
          </a:xfrm>
        </p:grpSpPr>
        <p:pic>
          <p:nvPicPr>
            <p:cNvPr name="Picture 6" id="6"/>
            <p:cNvPicPr>
              <a:picLocks noChangeAspect="true"/>
            </p:cNvPicPr>
            <p:nvPr/>
          </p:nvPicPr>
          <p:blipFill>
            <a:blip r:embed="rId3"/>
            <a:srcRect l="855" t="0" r="855" b="0"/>
            <a:stretch>
              <a:fillRect/>
            </a:stretch>
          </p:blipFill>
          <p:spPr>
            <a:xfrm flipH="false" flipV="false">
              <a:off x="0" y="0"/>
              <a:ext cx="10643961" cy="5983187"/>
            </a:xfrm>
            <a:prstGeom prst="rect">
              <a:avLst/>
            </a:prstGeom>
          </p:spPr>
        </p:pic>
      </p:grpSp>
      <p:sp>
        <p:nvSpPr>
          <p:cNvPr name="AutoShape 7" id="7"/>
          <p:cNvSpPr/>
          <p:nvPr/>
        </p:nvSpPr>
        <p:spPr>
          <a:xfrm>
            <a:off x="4046727" y="5153025"/>
            <a:ext cx="2508774" cy="0"/>
          </a:xfrm>
          <a:prstGeom prst="line">
            <a:avLst/>
          </a:prstGeom>
          <a:ln cap="rnd" w="19050">
            <a:solidFill>
              <a:srgbClr val="9084C8"/>
            </a:solidFill>
            <a:prstDash val="solid"/>
            <a:headEnd type="none" len="sm" w="sm"/>
            <a:tailEnd type="oval" len="lg" w="lg"/>
          </a:ln>
        </p:spPr>
      </p:sp>
      <p:sp>
        <p:nvSpPr>
          <p:cNvPr name="AutoShape 8" id="8"/>
          <p:cNvSpPr/>
          <p:nvPr/>
        </p:nvSpPr>
        <p:spPr>
          <a:xfrm flipH="true">
            <a:off x="11279038" y="4351553"/>
            <a:ext cx="2928560" cy="0"/>
          </a:xfrm>
          <a:prstGeom prst="line">
            <a:avLst/>
          </a:prstGeom>
          <a:ln cap="rnd" w="19050">
            <a:solidFill>
              <a:srgbClr val="9084C8"/>
            </a:solidFill>
            <a:prstDash val="solid"/>
            <a:headEnd type="none" len="sm" w="sm"/>
            <a:tailEnd type="oval" len="lg" w="lg"/>
          </a:ln>
        </p:spPr>
      </p:sp>
      <p:sp>
        <p:nvSpPr>
          <p:cNvPr name="AutoShape 9" id="9"/>
          <p:cNvSpPr/>
          <p:nvPr/>
        </p:nvSpPr>
        <p:spPr>
          <a:xfrm flipH="true">
            <a:off x="12791298" y="6056404"/>
            <a:ext cx="1416300" cy="0"/>
          </a:xfrm>
          <a:prstGeom prst="line">
            <a:avLst/>
          </a:prstGeom>
          <a:ln cap="rnd" w="19050">
            <a:solidFill>
              <a:srgbClr val="9084C8"/>
            </a:solidFill>
            <a:prstDash val="solid"/>
            <a:headEnd type="none" len="sm" w="sm"/>
            <a:tailEnd type="oval" len="lg" w="lg"/>
          </a:ln>
        </p:spPr>
      </p:sp>
      <p:grpSp>
        <p:nvGrpSpPr>
          <p:cNvPr name="Group 10" id="10"/>
          <p:cNvGrpSpPr/>
          <p:nvPr/>
        </p:nvGrpSpPr>
        <p:grpSpPr>
          <a:xfrm rot="0">
            <a:off x="14346275" y="4351553"/>
            <a:ext cx="3018027" cy="1102994"/>
            <a:chOff x="0" y="0"/>
            <a:chExt cx="4024036" cy="1470659"/>
          </a:xfrm>
        </p:grpSpPr>
        <p:sp>
          <p:nvSpPr>
            <p:cNvPr name="TextBox 11" id="11"/>
            <p:cNvSpPr txBox="true"/>
            <p:nvPr/>
          </p:nvSpPr>
          <p:spPr>
            <a:xfrm rot="0">
              <a:off x="0" y="-47625"/>
              <a:ext cx="4024036" cy="471804"/>
            </a:xfrm>
            <a:prstGeom prst="rect">
              <a:avLst/>
            </a:prstGeom>
          </p:spPr>
          <p:txBody>
            <a:bodyPr anchor="t" rtlCol="false" tIns="0" lIns="0" bIns="0" rIns="0">
              <a:spAutoFit/>
            </a:bodyPr>
            <a:lstStyle/>
            <a:p>
              <a:pPr algn="l">
                <a:lnSpc>
                  <a:spcPts val="2940"/>
                </a:lnSpc>
              </a:pPr>
              <a:r>
                <a:rPr lang="en-US" sz="2100" spc="-42" b="true">
                  <a:solidFill>
                    <a:srgbClr val="000000"/>
                  </a:solidFill>
                  <a:latin typeface="DM Sans Bold"/>
                  <a:ea typeface="DM Sans Bold"/>
                  <a:cs typeface="DM Sans Bold"/>
                  <a:sym typeface="DM Sans Bold"/>
                </a:rPr>
                <a:t>Title and Description</a:t>
              </a:r>
            </a:p>
          </p:txBody>
        </p:sp>
        <p:sp>
          <p:nvSpPr>
            <p:cNvPr name="TextBox 12" id="12"/>
            <p:cNvSpPr txBox="true"/>
            <p:nvPr/>
          </p:nvSpPr>
          <p:spPr>
            <a:xfrm rot="0">
              <a:off x="0" y="503554"/>
              <a:ext cx="4024036" cy="967105"/>
            </a:xfrm>
            <a:prstGeom prst="rect">
              <a:avLst/>
            </a:prstGeom>
          </p:spPr>
          <p:txBody>
            <a:bodyPr anchor="t" rtlCol="false" tIns="0" lIns="0" bIns="0" rIns="0">
              <a:spAutoFit/>
            </a:bodyPr>
            <a:lstStyle/>
            <a:p>
              <a:pPr algn="l">
                <a:lnSpc>
                  <a:spcPts val="2940"/>
                </a:lnSpc>
              </a:pPr>
              <a:r>
                <a:rPr lang="en-US" sz="2100">
                  <a:solidFill>
                    <a:srgbClr val="000000"/>
                  </a:solidFill>
                  <a:latin typeface="DM Sans"/>
                  <a:ea typeface="DM Sans"/>
                  <a:cs typeface="DM Sans"/>
                  <a:sym typeface="DM Sans"/>
                </a:rPr>
                <a:t>A brief description for the material provided.</a:t>
              </a:r>
            </a:p>
          </p:txBody>
        </p:sp>
      </p:grpSp>
      <p:grpSp>
        <p:nvGrpSpPr>
          <p:cNvPr name="Group 13" id="13"/>
          <p:cNvGrpSpPr/>
          <p:nvPr/>
        </p:nvGrpSpPr>
        <p:grpSpPr>
          <a:xfrm rot="0">
            <a:off x="1028700" y="4813701"/>
            <a:ext cx="3018027" cy="1102994"/>
            <a:chOff x="0" y="0"/>
            <a:chExt cx="4024036" cy="1470659"/>
          </a:xfrm>
        </p:grpSpPr>
        <p:sp>
          <p:nvSpPr>
            <p:cNvPr name="TextBox 14" id="14"/>
            <p:cNvSpPr txBox="true"/>
            <p:nvPr/>
          </p:nvSpPr>
          <p:spPr>
            <a:xfrm rot="0">
              <a:off x="0" y="-47625"/>
              <a:ext cx="4024036" cy="471804"/>
            </a:xfrm>
            <a:prstGeom prst="rect">
              <a:avLst/>
            </a:prstGeom>
          </p:spPr>
          <p:txBody>
            <a:bodyPr anchor="t" rtlCol="false" tIns="0" lIns="0" bIns="0" rIns="0">
              <a:spAutoFit/>
            </a:bodyPr>
            <a:lstStyle/>
            <a:p>
              <a:pPr algn="r">
                <a:lnSpc>
                  <a:spcPts val="2940"/>
                </a:lnSpc>
              </a:pPr>
              <a:r>
                <a:rPr lang="en-US" b="true" sz="2100" spc="-42">
                  <a:solidFill>
                    <a:srgbClr val="000000"/>
                  </a:solidFill>
                  <a:latin typeface="DM Sans Bold"/>
                  <a:ea typeface="DM Sans Bold"/>
                  <a:cs typeface="DM Sans Bold"/>
                  <a:sym typeface="DM Sans Bold"/>
                </a:rPr>
                <a:t>Material image</a:t>
              </a:r>
            </a:p>
          </p:txBody>
        </p:sp>
        <p:sp>
          <p:nvSpPr>
            <p:cNvPr name="TextBox 15" id="15"/>
            <p:cNvSpPr txBox="true"/>
            <p:nvPr/>
          </p:nvSpPr>
          <p:spPr>
            <a:xfrm rot="0">
              <a:off x="0" y="503554"/>
              <a:ext cx="4024036" cy="967105"/>
            </a:xfrm>
            <a:prstGeom prst="rect">
              <a:avLst/>
            </a:prstGeom>
          </p:spPr>
          <p:txBody>
            <a:bodyPr anchor="t" rtlCol="false" tIns="0" lIns="0" bIns="0" rIns="0">
              <a:spAutoFit/>
            </a:bodyPr>
            <a:lstStyle/>
            <a:p>
              <a:pPr algn="r">
                <a:lnSpc>
                  <a:spcPts val="2940"/>
                </a:lnSpc>
              </a:pPr>
              <a:r>
                <a:rPr lang="en-US" sz="2100">
                  <a:solidFill>
                    <a:srgbClr val="000000"/>
                  </a:solidFill>
                  <a:latin typeface="DM Sans"/>
                  <a:ea typeface="DM Sans"/>
                  <a:cs typeface="DM Sans"/>
                  <a:sym typeface="DM Sans"/>
                </a:rPr>
                <a:t>A visualizing of the material provided</a:t>
              </a:r>
            </a:p>
          </p:txBody>
        </p:sp>
      </p:grpSp>
      <p:grpSp>
        <p:nvGrpSpPr>
          <p:cNvPr name="Group 16" id="16"/>
          <p:cNvGrpSpPr/>
          <p:nvPr/>
        </p:nvGrpSpPr>
        <p:grpSpPr>
          <a:xfrm rot="0">
            <a:off x="14241273" y="5738639"/>
            <a:ext cx="3018027" cy="2588894"/>
            <a:chOff x="0" y="0"/>
            <a:chExt cx="4024036" cy="3451859"/>
          </a:xfrm>
        </p:grpSpPr>
        <p:sp>
          <p:nvSpPr>
            <p:cNvPr name="TextBox 17" id="17"/>
            <p:cNvSpPr txBox="true"/>
            <p:nvPr/>
          </p:nvSpPr>
          <p:spPr>
            <a:xfrm rot="0">
              <a:off x="0" y="-47625"/>
              <a:ext cx="4024036" cy="967104"/>
            </a:xfrm>
            <a:prstGeom prst="rect">
              <a:avLst/>
            </a:prstGeom>
          </p:spPr>
          <p:txBody>
            <a:bodyPr anchor="t" rtlCol="false" tIns="0" lIns="0" bIns="0" rIns="0">
              <a:spAutoFit/>
            </a:bodyPr>
            <a:lstStyle/>
            <a:p>
              <a:pPr algn="l">
                <a:lnSpc>
                  <a:spcPts val="2940"/>
                </a:lnSpc>
              </a:pPr>
              <a:r>
                <a:rPr lang="en-US" sz="2100" spc="-42" b="true">
                  <a:solidFill>
                    <a:srgbClr val="000000"/>
                  </a:solidFill>
                  <a:latin typeface="DM Sans Bold"/>
                  <a:ea typeface="DM Sans Bold"/>
                  <a:cs typeface="DM Sans Bold"/>
                  <a:sym typeface="DM Sans Bold"/>
                </a:rPr>
                <a:t>Future dropdown Features</a:t>
              </a:r>
            </a:p>
          </p:txBody>
        </p:sp>
        <p:sp>
          <p:nvSpPr>
            <p:cNvPr name="TextBox 18" id="18"/>
            <p:cNvSpPr txBox="true"/>
            <p:nvPr/>
          </p:nvSpPr>
          <p:spPr>
            <a:xfrm rot="0">
              <a:off x="0" y="998854"/>
              <a:ext cx="4024036" cy="2453005"/>
            </a:xfrm>
            <a:prstGeom prst="rect">
              <a:avLst/>
            </a:prstGeom>
          </p:spPr>
          <p:txBody>
            <a:bodyPr anchor="t" rtlCol="false" tIns="0" lIns="0" bIns="0" rIns="0">
              <a:spAutoFit/>
            </a:bodyPr>
            <a:lstStyle/>
            <a:p>
              <a:pPr algn="l">
                <a:lnSpc>
                  <a:spcPts val="2940"/>
                </a:lnSpc>
              </a:pPr>
              <a:r>
                <a:rPr lang="en-US" sz="2100">
                  <a:solidFill>
                    <a:srgbClr val="000000"/>
                  </a:solidFill>
                  <a:latin typeface="DM Sans"/>
                  <a:ea typeface="DM Sans"/>
                  <a:cs typeface="DM Sans"/>
                  <a:sym typeface="DM Sans"/>
                </a:rPr>
                <a:t>Application, Properties and Sustainability will be future dropdown tittles, for now the text will not be hidden. </a:t>
              </a:r>
            </a:p>
          </p:txBody>
        </p:sp>
      </p:grpSp>
      <p:sp>
        <p:nvSpPr>
          <p:cNvPr name="TextBox 19" id="19"/>
          <p:cNvSpPr txBox="true"/>
          <p:nvPr/>
        </p:nvSpPr>
        <p:spPr>
          <a:xfrm rot="0">
            <a:off x="5496702" y="1582876"/>
            <a:ext cx="7294595" cy="866775"/>
          </a:xfrm>
          <a:prstGeom prst="rect">
            <a:avLst/>
          </a:prstGeom>
        </p:spPr>
        <p:txBody>
          <a:bodyPr anchor="t" rtlCol="false" tIns="0" lIns="0" bIns="0" rIns="0">
            <a:spAutoFit/>
          </a:bodyPr>
          <a:lstStyle/>
          <a:p>
            <a:pPr algn="ctr">
              <a:lnSpc>
                <a:spcPts val="6600"/>
              </a:lnSpc>
            </a:pPr>
            <a:r>
              <a:rPr lang="en-US" b="true" sz="6000" spc="-300">
                <a:solidFill>
                  <a:srgbClr val="000000"/>
                </a:solidFill>
                <a:latin typeface="DM Sans Bold"/>
                <a:ea typeface="DM Sans Bold"/>
                <a:cs typeface="DM Sans Bold"/>
                <a:sym typeface="DM Sans Bold"/>
              </a:rPr>
              <a:t>Current Page Layout</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28700" y="1028700"/>
            <a:ext cx="16223636" cy="1470580"/>
            <a:chOff x="0" y="0"/>
            <a:chExt cx="21631514" cy="1960773"/>
          </a:xfrm>
        </p:grpSpPr>
        <p:sp>
          <p:nvSpPr>
            <p:cNvPr name="TextBox 5" id="5"/>
            <p:cNvSpPr txBox="true"/>
            <p:nvPr/>
          </p:nvSpPr>
          <p:spPr>
            <a:xfrm rot="0">
              <a:off x="0" y="401914"/>
              <a:ext cx="21631514" cy="1558859"/>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Project Plan</a:t>
              </a:r>
            </a:p>
          </p:txBody>
        </p:sp>
        <p:sp>
          <p:nvSpPr>
            <p:cNvPr name="TextBox 6" id="6"/>
            <p:cNvSpPr txBox="true"/>
            <p:nvPr/>
          </p:nvSpPr>
          <p:spPr>
            <a:xfrm rot="0">
              <a:off x="0" y="-28575"/>
              <a:ext cx="21631514" cy="364700"/>
            </a:xfrm>
            <a:prstGeom prst="rect">
              <a:avLst/>
            </a:prstGeom>
          </p:spPr>
          <p:txBody>
            <a:bodyPr anchor="t" rtlCol="false" tIns="0" lIns="0" bIns="0" rIns="0">
              <a:spAutoFit/>
            </a:bodyPr>
            <a:lstStyle/>
            <a:p>
              <a:pPr algn="just">
                <a:lnSpc>
                  <a:spcPts val="2380"/>
                </a:lnSpc>
              </a:pPr>
              <a:r>
                <a:rPr lang="en-US" b="true" sz="1700" spc="85">
                  <a:solidFill>
                    <a:srgbClr val="57541B"/>
                  </a:solidFill>
                  <a:latin typeface="DM Sans Bold"/>
                  <a:ea typeface="DM Sans Bold"/>
                  <a:cs typeface="DM Sans Bold"/>
                  <a:sym typeface="DM Sans Bold"/>
                </a:rPr>
                <a:t>4CADs</a:t>
              </a:r>
            </a:p>
          </p:txBody>
        </p:sp>
      </p:grpSp>
      <p:sp>
        <p:nvSpPr>
          <p:cNvPr name="TextBox 7" id="7"/>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sp>
        <p:nvSpPr>
          <p:cNvPr name="AutoShape 8" id="8"/>
          <p:cNvSpPr/>
          <p:nvPr/>
        </p:nvSpPr>
        <p:spPr>
          <a:xfrm rot="0">
            <a:off x="1224814" y="5364783"/>
            <a:ext cx="2639729" cy="477959"/>
          </a:xfrm>
          <a:prstGeom prst="rect">
            <a:avLst/>
          </a:prstGeom>
          <a:solidFill>
            <a:srgbClr val="60EFFF"/>
          </a:solidFill>
        </p:spPr>
      </p:sp>
      <p:sp>
        <p:nvSpPr>
          <p:cNvPr name="AutoShape 9" id="9"/>
          <p:cNvSpPr/>
          <p:nvPr/>
        </p:nvSpPr>
        <p:spPr>
          <a:xfrm rot="0">
            <a:off x="3864542" y="5364783"/>
            <a:ext cx="2639729" cy="477959"/>
          </a:xfrm>
          <a:prstGeom prst="rect">
            <a:avLst/>
          </a:prstGeom>
          <a:solidFill>
            <a:srgbClr val="4DD3FF"/>
          </a:solidFill>
        </p:spPr>
      </p:sp>
      <p:sp>
        <p:nvSpPr>
          <p:cNvPr name="AutoShape 10" id="10"/>
          <p:cNvSpPr/>
          <p:nvPr/>
        </p:nvSpPr>
        <p:spPr>
          <a:xfrm rot="0">
            <a:off x="6504271" y="5364783"/>
            <a:ext cx="2639729" cy="477959"/>
          </a:xfrm>
          <a:prstGeom prst="rect">
            <a:avLst/>
          </a:prstGeom>
          <a:solidFill>
            <a:srgbClr val="3AB6FF"/>
          </a:solidFill>
        </p:spPr>
      </p:sp>
      <p:sp>
        <p:nvSpPr>
          <p:cNvPr name="AutoShape 11" id="11"/>
          <p:cNvSpPr/>
          <p:nvPr/>
        </p:nvSpPr>
        <p:spPr>
          <a:xfrm rot="0">
            <a:off x="9144000" y="5364783"/>
            <a:ext cx="2639729" cy="477959"/>
          </a:xfrm>
          <a:prstGeom prst="rect">
            <a:avLst/>
          </a:prstGeom>
          <a:solidFill>
            <a:srgbClr val="269AFF"/>
          </a:solidFill>
        </p:spPr>
      </p:sp>
      <p:sp>
        <p:nvSpPr>
          <p:cNvPr name="AutoShape 12" id="12"/>
          <p:cNvSpPr/>
          <p:nvPr/>
        </p:nvSpPr>
        <p:spPr>
          <a:xfrm rot="0">
            <a:off x="11783729" y="5364783"/>
            <a:ext cx="2639729" cy="477959"/>
          </a:xfrm>
          <a:prstGeom prst="rect">
            <a:avLst/>
          </a:prstGeom>
          <a:solidFill>
            <a:srgbClr val="137DFF"/>
          </a:solidFill>
        </p:spPr>
      </p:sp>
      <p:sp>
        <p:nvSpPr>
          <p:cNvPr name="AutoShape 13" id="13"/>
          <p:cNvSpPr/>
          <p:nvPr/>
        </p:nvSpPr>
        <p:spPr>
          <a:xfrm rot="0">
            <a:off x="14423458" y="5364783"/>
            <a:ext cx="2639729" cy="477959"/>
          </a:xfrm>
          <a:prstGeom prst="rect">
            <a:avLst/>
          </a:prstGeom>
          <a:solidFill>
            <a:srgbClr val="0061FF"/>
          </a:solidFill>
        </p:spPr>
      </p:sp>
      <p:grpSp>
        <p:nvGrpSpPr>
          <p:cNvPr name="Group 14" id="14"/>
          <p:cNvGrpSpPr/>
          <p:nvPr/>
        </p:nvGrpSpPr>
        <p:grpSpPr>
          <a:xfrm rot="0">
            <a:off x="1035664" y="3702879"/>
            <a:ext cx="3018027" cy="1087487"/>
            <a:chOff x="0" y="0"/>
            <a:chExt cx="4024036" cy="1449983"/>
          </a:xfrm>
        </p:grpSpPr>
        <p:sp>
          <p:nvSpPr>
            <p:cNvPr name="TextBox 15" id="15"/>
            <p:cNvSpPr txBox="true"/>
            <p:nvPr/>
          </p:nvSpPr>
          <p:spPr>
            <a:xfrm rot="0">
              <a:off x="0" y="424618"/>
              <a:ext cx="4024036" cy="474185"/>
            </a:xfrm>
            <a:prstGeom prst="rect">
              <a:avLst/>
            </a:prstGeom>
          </p:spPr>
          <p:txBody>
            <a:bodyPr anchor="t" rtlCol="false" tIns="0" lIns="0" bIns="0" rIns="0">
              <a:spAutoFit/>
            </a:bodyPr>
            <a:lstStyle/>
            <a:p>
              <a:pPr algn="ctr">
                <a:lnSpc>
                  <a:spcPts val="2940"/>
                </a:lnSpc>
              </a:pPr>
              <a:r>
                <a:rPr lang="en-US" b="true" sz="2100" spc="-42">
                  <a:solidFill>
                    <a:srgbClr val="000000"/>
                  </a:solidFill>
                  <a:latin typeface="DM Sans Bold"/>
                  <a:ea typeface="DM Sans Bold"/>
                  <a:cs typeface="DM Sans Bold"/>
                  <a:sym typeface="DM Sans Bold"/>
                </a:rPr>
                <a:t>Ideation &amp; Branding</a:t>
              </a:r>
            </a:p>
          </p:txBody>
        </p:sp>
        <p:sp>
          <p:nvSpPr>
            <p:cNvPr name="TextBox 16" id="16"/>
            <p:cNvSpPr txBox="true"/>
            <p:nvPr/>
          </p:nvSpPr>
          <p:spPr>
            <a:xfrm rot="0">
              <a:off x="0" y="978178"/>
              <a:ext cx="4024036" cy="471805"/>
            </a:xfrm>
            <a:prstGeom prst="rect">
              <a:avLst/>
            </a:prstGeom>
          </p:spPr>
          <p:txBody>
            <a:bodyPr anchor="t" rtlCol="false" tIns="0" lIns="0" bIns="0" rIns="0">
              <a:spAutoFit/>
            </a:bodyPr>
            <a:lstStyle/>
            <a:p>
              <a:pPr algn="ctr">
                <a:lnSpc>
                  <a:spcPts val="2940"/>
                </a:lnSpc>
              </a:pPr>
              <a:r>
                <a:rPr lang="en-US" sz="2100">
                  <a:solidFill>
                    <a:srgbClr val="000000"/>
                  </a:solidFill>
                  <a:latin typeface="DM Sans"/>
                  <a:ea typeface="DM Sans"/>
                  <a:cs typeface="DM Sans"/>
                  <a:sym typeface="DM Sans"/>
                </a:rPr>
                <a:t>Coceptualised</a:t>
              </a:r>
            </a:p>
          </p:txBody>
        </p:sp>
        <p:sp>
          <p:nvSpPr>
            <p:cNvPr name="TextBox 17" id="17"/>
            <p:cNvSpPr txBox="true"/>
            <p:nvPr/>
          </p:nvSpPr>
          <p:spPr>
            <a:xfrm rot="0">
              <a:off x="1458159" y="-28575"/>
              <a:ext cx="1107719" cy="374027"/>
            </a:xfrm>
            <a:prstGeom prst="rect">
              <a:avLst/>
            </a:prstGeom>
          </p:spPr>
          <p:txBody>
            <a:bodyPr anchor="t" rtlCol="false" tIns="0" lIns="0" bIns="0" rIns="0">
              <a:spAutoFit/>
            </a:bodyPr>
            <a:lstStyle/>
            <a:p>
              <a:pPr algn="ctr" marL="0" indent="0" lvl="0">
                <a:lnSpc>
                  <a:spcPts val="2380"/>
                </a:lnSpc>
                <a:spcBef>
                  <a:spcPct val="0"/>
                </a:spcBef>
              </a:pPr>
              <a:r>
                <a:rPr lang="en-US" b="true" sz="1700" spc="85">
                  <a:solidFill>
                    <a:srgbClr val="57541B"/>
                  </a:solidFill>
                  <a:latin typeface="DM Sans Bold"/>
                  <a:ea typeface="DM Sans Bold"/>
                  <a:cs typeface="DM Sans Bold"/>
                  <a:sym typeface="DM Sans Bold"/>
                </a:rPr>
                <a:t>01.</a:t>
              </a:r>
            </a:p>
          </p:txBody>
        </p:sp>
      </p:grpSp>
      <p:grpSp>
        <p:nvGrpSpPr>
          <p:cNvPr name="Group 18" id="18"/>
          <p:cNvGrpSpPr/>
          <p:nvPr/>
        </p:nvGrpSpPr>
        <p:grpSpPr>
          <a:xfrm rot="0">
            <a:off x="3675393" y="6411795"/>
            <a:ext cx="3018027" cy="1090621"/>
            <a:chOff x="0" y="0"/>
            <a:chExt cx="4024036" cy="1454161"/>
          </a:xfrm>
        </p:grpSpPr>
        <p:sp>
          <p:nvSpPr>
            <p:cNvPr name="TextBox 19" id="19"/>
            <p:cNvSpPr txBox="true"/>
            <p:nvPr/>
          </p:nvSpPr>
          <p:spPr>
            <a:xfrm rot="0">
              <a:off x="0" y="431177"/>
              <a:ext cx="4024036" cy="471804"/>
            </a:xfrm>
            <a:prstGeom prst="rect">
              <a:avLst/>
            </a:prstGeom>
          </p:spPr>
          <p:txBody>
            <a:bodyPr anchor="t" rtlCol="false" tIns="0" lIns="0" bIns="0" rIns="0">
              <a:spAutoFit/>
            </a:bodyPr>
            <a:lstStyle/>
            <a:p>
              <a:pPr algn="ctr">
                <a:lnSpc>
                  <a:spcPts val="2940"/>
                </a:lnSpc>
              </a:pPr>
              <a:r>
                <a:rPr lang="en-US" b="true" sz="2100" spc="-42">
                  <a:solidFill>
                    <a:srgbClr val="000000"/>
                  </a:solidFill>
                  <a:latin typeface="DM Sans Bold"/>
                  <a:ea typeface="DM Sans Bold"/>
                  <a:cs typeface="DM Sans Bold"/>
                  <a:sym typeface="DM Sans Bold"/>
                </a:rPr>
                <a:t>Project Report 1</a:t>
              </a:r>
            </a:p>
          </p:txBody>
        </p:sp>
        <p:sp>
          <p:nvSpPr>
            <p:cNvPr name="TextBox 20" id="20"/>
            <p:cNvSpPr txBox="true"/>
            <p:nvPr/>
          </p:nvSpPr>
          <p:spPr>
            <a:xfrm rot="0">
              <a:off x="0" y="982356"/>
              <a:ext cx="4024036" cy="471805"/>
            </a:xfrm>
            <a:prstGeom prst="rect">
              <a:avLst/>
            </a:prstGeom>
          </p:spPr>
          <p:txBody>
            <a:bodyPr anchor="t" rtlCol="false" tIns="0" lIns="0" bIns="0" rIns="0">
              <a:spAutoFit/>
            </a:bodyPr>
            <a:lstStyle/>
            <a:p>
              <a:pPr algn="ctr">
                <a:lnSpc>
                  <a:spcPts val="2940"/>
                </a:lnSpc>
              </a:pPr>
              <a:r>
                <a:rPr lang="en-US" sz="2100">
                  <a:solidFill>
                    <a:srgbClr val="000000"/>
                  </a:solidFill>
                  <a:latin typeface="DM Sans"/>
                  <a:ea typeface="DM Sans"/>
                  <a:cs typeface="DM Sans"/>
                  <a:sym typeface="DM Sans"/>
                </a:rPr>
                <a:t>Submitted</a:t>
              </a:r>
            </a:p>
          </p:txBody>
        </p:sp>
        <p:sp>
          <p:nvSpPr>
            <p:cNvPr name="TextBox 21" id="21"/>
            <p:cNvSpPr txBox="true"/>
            <p:nvPr/>
          </p:nvSpPr>
          <p:spPr>
            <a:xfrm rot="0">
              <a:off x="1458159" y="-28575"/>
              <a:ext cx="1107719" cy="374027"/>
            </a:xfrm>
            <a:prstGeom prst="rect">
              <a:avLst/>
            </a:prstGeom>
          </p:spPr>
          <p:txBody>
            <a:bodyPr anchor="t" rtlCol="false" tIns="0" lIns="0" bIns="0" rIns="0">
              <a:spAutoFit/>
            </a:bodyPr>
            <a:lstStyle/>
            <a:p>
              <a:pPr algn="ctr" marL="0" indent="0" lvl="0">
                <a:lnSpc>
                  <a:spcPts val="2380"/>
                </a:lnSpc>
                <a:spcBef>
                  <a:spcPct val="0"/>
                </a:spcBef>
              </a:pPr>
              <a:r>
                <a:rPr lang="en-US" b="true" sz="1700" spc="85">
                  <a:solidFill>
                    <a:srgbClr val="57541B"/>
                  </a:solidFill>
                  <a:latin typeface="DM Sans Bold"/>
                  <a:ea typeface="DM Sans Bold"/>
                  <a:cs typeface="DM Sans Bold"/>
                  <a:sym typeface="DM Sans Bold"/>
                </a:rPr>
                <a:t>02.</a:t>
              </a:r>
            </a:p>
          </p:txBody>
        </p:sp>
      </p:grpSp>
      <p:grpSp>
        <p:nvGrpSpPr>
          <p:cNvPr name="Group 22" id="22"/>
          <p:cNvGrpSpPr/>
          <p:nvPr/>
        </p:nvGrpSpPr>
        <p:grpSpPr>
          <a:xfrm rot="0">
            <a:off x="6315122" y="3711660"/>
            <a:ext cx="3018027" cy="1078707"/>
            <a:chOff x="0" y="0"/>
            <a:chExt cx="4024036" cy="1438276"/>
          </a:xfrm>
        </p:grpSpPr>
        <p:sp>
          <p:nvSpPr>
            <p:cNvPr name="TextBox 23" id="23"/>
            <p:cNvSpPr txBox="true"/>
            <p:nvPr/>
          </p:nvSpPr>
          <p:spPr>
            <a:xfrm rot="0">
              <a:off x="0" y="415292"/>
              <a:ext cx="4024036" cy="471804"/>
            </a:xfrm>
            <a:prstGeom prst="rect">
              <a:avLst/>
            </a:prstGeom>
          </p:spPr>
          <p:txBody>
            <a:bodyPr anchor="t" rtlCol="false" tIns="0" lIns="0" bIns="0" rIns="0">
              <a:spAutoFit/>
            </a:bodyPr>
            <a:lstStyle/>
            <a:p>
              <a:pPr algn="ctr">
                <a:lnSpc>
                  <a:spcPts val="2940"/>
                </a:lnSpc>
              </a:pPr>
              <a:r>
                <a:rPr lang="en-US" b="true" sz="2100" spc="-42">
                  <a:solidFill>
                    <a:srgbClr val="000000"/>
                  </a:solidFill>
                  <a:latin typeface="DM Sans Bold"/>
                  <a:ea typeface="DM Sans Bold"/>
                  <a:cs typeface="DM Sans Bold"/>
                  <a:sym typeface="DM Sans Bold"/>
                </a:rPr>
                <a:t>Project Report 2</a:t>
              </a:r>
            </a:p>
          </p:txBody>
        </p:sp>
        <p:sp>
          <p:nvSpPr>
            <p:cNvPr name="TextBox 24" id="24"/>
            <p:cNvSpPr txBox="true"/>
            <p:nvPr/>
          </p:nvSpPr>
          <p:spPr>
            <a:xfrm rot="0">
              <a:off x="0" y="966470"/>
              <a:ext cx="4024036" cy="471805"/>
            </a:xfrm>
            <a:prstGeom prst="rect">
              <a:avLst/>
            </a:prstGeom>
          </p:spPr>
          <p:txBody>
            <a:bodyPr anchor="t" rtlCol="false" tIns="0" lIns="0" bIns="0" rIns="0">
              <a:spAutoFit/>
            </a:bodyPr>
            <a:lstStyle/>
            <a:p>
              <a:pPr algn="ctr">
                <a:lnSpc>
                  <a:spcPts val="2940"/>
                </a:lnSpc>
              </a:pPr>
              <a:r>
                <a:rPr lang="en-US" sz="2100">
                  <a:solidFill>
                    <a:srgbClr val="000000"/>
                  </a:solidFill>
                  <a:latin typeface="DM Sans"/>
                  <a:ea typeface="DM Sans"/>
                  <a:cs typeface="DM Sans"/>
                  <a:sym typeface="DM Sans"/>
                </a:rPr>
                <a:t>Submitted</a:t>
              </a:r>
            </a:p>
          </p:txBody>
        </p:sp>
        <p:sp>
          <p:nvSpPr>
            <p:cNvPr name="TextBox 25" id="25"/>
            <p:cNvSpPr txBox="true"/>
            <p:nvPr/>
          </p:nvSpPr>
          <p:spPr>
            <a:xfrm rot="0">
              <a:off x="1302031" y="-28575"/>
              <a:ext cx="1107719" cy="364700"/>
            </a:xfrm>
            <a:prstGeom prst="rect">
              <a:avLst/>
            </a:prstGeom>
          </p:spPr>
          <p:txBody>
            <a:bodyPr anchor="t" rtlCol="false" tIns="0" lIns="0" bIns="0" rIns="0">
              <a:spAutoFit/>
            </a:bodyPr>
            <a:lstStyle/>
            <a:p>
              <a:pPr algn="ctr" marL="0" indent="0" lvl="0">
                <a:lnSpc>
                  <a:spcPts val="2380"/>
                </a:lnSpc>
                <a:spcBef>
                  <a:spcPct val="0"/>
                </a:spcBef>
              </a:pPr>
              <a:r>
                <a:rPr lang="en-US" b="true" sz="1700" spc="85">
                  <a:solidFill>
                    <a:srgbClr val="57541B"/>
                  </a:solidFill>
                  <a:latin typeface="DM Sans Bold"/>
                  <a:ea typeface="DM Sans Bold"/>
                  <a:cs typeface="DM Sans Bold"/>
                  <a:sym typeface="DM Sans Bold"/>
                </a:rPr>
                <a:t>03.</a:t>
              </a:r>
            </a:p>
          </p:txBody>
        </p:sp>
      </p:grpSp>
      <p:grpSp>
        <p:nvGrpSpPr>
          <p:cNvPr name="Group 26" id="26"/>
          <p:cNvGrpSpPr/>
          <p:nvPr/>
        </p:nvGrpSpPr>
        <p:grpSpPr>
          <a:xfrm rot="0">
            <a:off x="8954851" y="6421320"/>
            <a:ext cx="3018027" cy="1081096"/>
            <a:chOff x="0" y="0"/>
            <a:chExt cx="4024036" cy="1441461"/>
          </a:xfrm>
        </p:grpSpPr>
        <p:sp>
          <p:nvSpPr>
            <p:cNvPr name="TextBox 27" id="27"/>
            <p:cNvSpPr txBox="true"/>
            <p:nvPr/>
          </p:nvSpPr>
          <p:spPr>
            <a:xfrm rot="0">
              <a:off x="0" y="418477"/>
              <a:ext cx="4024036" cy="471804"/>
            </a:xfrm>
            <a:prstGeom prst="rect">
              <a:avLst/>
            </a:prstGeom>
          </p:spPr>
          <p:txBody>
            <a:bodyPr anchor="t" rtlCol="false" tIns="0" lIns="0" bIns="0" rIns="0">
              <a:spAutoFit/>
            </a:bodyPr>
            <a:lstStyle/>
            <a:p>
              <a:pPr algn="ctr">
                <a:lnSpc>
                  <a:spcPts val="2940"/>
                </a:lnSpc>
              </a:pPr>
              <a:r>
                <a:rPr lang="en-US" b="true" sz="2100" spc="-42">
                  <a:solidFill>
                    <a:srgbClr val="000000"/>
                  </a:solidFill>
                  <a:latin typeface="DM Sans Bold"/>
                  <a:ea typeface="DM Sans Bold"/>
                  <a:cs typeface="DM Sans Bold"/>
                  <a:sym typeface="DM Sans Bold"/>
                </a:rPr>
                <a:t>Midterm Presentations</a:t>
              </a:r>
            </a:p>
          </p:txBody>
        </p:sp>
        <p:sp>
          <p:nvSpPr>
            <p:cNvPr name="TextBox 28" id="28"/>
            <p:cNvSpPr txBox="true"/>
            <p:nvPr/>
          </p:nvSpPr>
          <p:spPr>
            <a:xfrm rot="0">
              <a:off x="0" y="969656"/>
              <a:ext cx="4024036" cy="471805"/>
            </a:xfrm>
            <a:prstGeom prst="rect">
              <a:avLst/>
            </a:prstGeom>
          </p:spPr>
          <p:txBody>
            <a:bodyPr anchor="t" rtlCol="false" tIns="0" lIns="0" bIns="0" rIns="0">
              <a:spAutoFit/>
            </a:bodyPr>
            <a:lstStyle/>
            <a:p>
              <a:pPr algn="ctr">
                <a:lnSpc>
                  <a:spcPts val="2940"/>
                </a:lnSpc>
              </a:pPr>
              <a:r>
                <a:rPr lang="en-US" sz="2100">
                  <a:solidFill>
                    <a:srgbClr val="000000"/>
                  </a:solidFill>
                  <a:latin typeface="DM Sans"/>
                  <a:ea typeface="DM Sans"/>
                  <a:cs typeface="DM Sans"/>
                  <a:sym typeface="DM Sans"/>
                </a:rPr>
                <a:t>Currently happening</a:t>
              </a:r>
            </a:p>
          </p:txBody>
        </p:sp>
        <p:sp>
          <p:nvSpPr>
            <p:cNvPr name="TextBox 29" id="29"/>
            <p:cNvSpPr txBox="true"/>
            <p:nvPr/>
          </p:nvSpPr>
          <p:spPr>
            <a:xfrm rot="0">
              <a:off x="1458159" y="-28575"/>
              <a:ext cx="1107719" cy="374027"/>
            </a:xfrm>
            <a:prstGeom prst="rect">
              <a:avLst/>
            </a:prstGeom>
          </p:spPr>
          <p:txBody>
            <a:bodyPr anchor="t" rtlCol="false" tIns="0" lIns="0" bIns="0" rIns="0">
              <a:spAutoFit/>
            </a:bodyPr>
            <a:lstStyle/>
            <a:p>
              <a:pPr algn="ctr" marL="0" indent="0" lvl="0">
                <a:lnSpc>
                  <a:spcPts val="2380"/>
                </a:lnSpc>
                <a:spcBef>
                  <a:spcPct val="0"/>
                </a:spcBef>
              </a:pPr>
              <a:r>
                <a:rPr lang="en-US" b="true" sz="1700" spc="85">
                  <a:solidFill>
                    <a:srgbClr val="57541B"/>
                  </a:solidFill>
                  <a:latin typeface="DM Sans Bold"/>
                  <a:ea typeface="DM Sans Bold"/>
                  <a:cs typeface="DM Sans Bold"/>
                  <a:sym typeface="DM Sans Bold"/>
                </a:rPr>
                <a:t>04.</a:t>
              </a:r>
            </a:p>
          </p:txBody>
        </p:sp>
      </p:grpSp>
      <p:grpSp>
        <p:nvGrpSpPr>
          <p:cNvPr name="Group 30" id="30"/>
          <p:cNvGrpSpPr/>
          <p:nvPr/>
        </p:nvGrpSpPr>
        <p:grpSpPr>
          <a:xfrm rot="0">
            <a:off x="11594580" y="3704665"/>
            <a:ext cx="3018027" cy="1085702"/>
            <a:chOff x="0" y="0"/>
            <a:chExt cx="4024036" cy="1447602"/>
          </a:xfrm>
        </p:grpSpPr>
        <p:sp>
          <p:nvSpPr>
            <p:cNvPr name="TextBox 31" id="31"/>
            <p:cNvSpPr txBox="true"/>
            <p:nvPr/>
          </p:nvSpPr>
          <p:spPr>
            <a:xfrm rot="0">
              <a:off x="0" y="424618"/>
              <a:ext cx="4024036" cy="471804"/>
            </a:xfrm>
            <a:prstGeom prst="rect">
              <a:avLst/>
            </a:prstGeom>
          </p:spPr>
          <p:txBody>
            <a:bodyPr anchor="t" rtlCol="false" tIns="0" lIns="0" bIns="0" rIns="0">
              <a:spAutoFit/>
            </a:bodyPr>
            <a:lstStyle/>
            <a:p>
              <a:pPr algn="ctr">
                <a:lnSpc>
                  <a:spcPts val="2940"/>
                </a:lnSpc>
              </a:pPr>
              <a:r>
                <a:rPr lang="en-US" b="true" sz="2100" spc="-42">
                  <a:solidFill>
                    <a:srgbClr val="000000"/>
                  </a:solidFill>
                  <a:latin typeface="DM Sans Bold"/>
                  <a:ea typeface="DM Sans Bold"/>
                  <a:cs typeface="DM Sans Bold"/>
                  <a:sym typeface="DM Sans Bold"/>
                </a:rPr>
                <a:t>Project Report 3</a:t>
              </a:r>
            </a:p>
          </p:txBody>
        </p:sp>
        <p:sp>
          <p:nvSpPr>
            <p:cNvPr name="TextBox 32" id="32"/>
            <p:cNvSpPr txBox="true"/>
            <p:nvPr/>
          </p:nvSpPr>
          <p:spPr>
            <a:xfrm rot="0">
              <a:off x="0" y="975797"/>
              <a:ext cx="4024036" cy="471805"/>
            </a:xfrm>
            <a:prstGeom prst="rect">
              <a:avLst/>
            </a:prstGeom>
          </p:spPr>
          <p:txBody>
            <a:bodyPr anchor="t" rtlCol="false" tIns="0" lIns="0" bIns="0" rIns="0">
              <a:spAutoFit/>
            </a:bodyPr>
            <a:lstStyle/>
            <a:p>
              <a:pPr algn="ctr">
                <a:lnSpc>
                  <a:spcPts val="2940"/>
                </a:lnSpc>
              </a:pPr>
              <a:r>
                <a:rPr lang="en-US" sz="2100">
                  <a:solidFill>
                    <a:srgbClr val="000000"/>
                  </a:solidFill>
                  <a:latin typeface="DM Sans"/>
                  <a:ea typeface="DM Sans"/>
                  <a:cs typeface="DM Sans"/>
                  <a:sym typeface="DM Sans"/>
                </a:rPr>
                <a:t>Still to come</a:t>
              </a:r>
            </a:p>
          </p:txBody>
        </p:sp>
        <p:sp>
          <p:nvSpPr>
            <p:cNvPr name="TextBox 33" id="33"/>
            <p:cNvSpPr txBox="true"/>
            <p:nvPr/>
          </p:nvSpPr>
          <p:spPr>
            <a:xfrm rot="0">
              <a:off x="1458159" y="-28575"/>
              <a:ext cx="1107719" cy="374027"/>
            </a:xfrm>
            <a:prstGeom prst="rect">
              <a:avLst/>
            </a:prstGeom>
          </p:spPr>
          <p:txBody>
            <a:bodyPr anchor="t" rtlCol="false" tIns="0" lIns="0" bIns="0" rIns="0">
              <a:spAutoFit/>
            </a:bodyPr>
            <a:lstStyle/>
            <a:p>
              <a:pPr algn="ctr" marL="0" indent="0" lvl="0">
                <a:lnSpc>
                  <a:spcPts val="2380"/>
                </a:lnSpc>
                <a:spcBef>
                  <a:spcPct val="0"/>
                </a:spcBef>
              </a:pPr>
              <a:r>
                <a:rPr lang="en-US" b="true" sz="1700" spc="85">
                  <a:solidFill>
                    <a:srgbClr val="57541B"/>
                  </a:solidFill>
                  <a:latin typeface="DM Sans Bold"/>
                  <a:ea typeface="DM Sans Bold"/>
                  <a:cs typeface="DM Sans Bold"/>
                  <a:sym typeface="DM Sans Bold"/>
                </a:rPr>
                <a:t>05.</a:t>
              </a:r>
            </a:p>
          </p:txBody>
        </p:sp>
      </p:grpSp>
      <p:grpSp>
        <p:nvGrpSpPr>
          <p:cNvPr name="Group 34" id="34"/>
          <p:cNvGrpSpPr/>
          <p:nvPr/>
        </p:nvGrpSpPr>
        <p:grpSpPr>
          <a:xfrm rot="0">
            <a:off x="14234308" y="6421320"/>
            <a:ext cx="3018027" cy="2566996"/>
            <a:chOff x="0" y="0"/>
            <a:chExt cx="4024036" cy="3422661"/>
          </a:xfrm>
        </p:grpSpPr>
        <p:sp>
          <p:nvSpPr>
            <p:cNvPr name="TextBox 35" id="35"/>
            <p:cNvSpPr txBox="true"/>
            <p:nvPr/>
          </p:nvSpPr>
          <p:spPr>
            <a:xfrm rot="0">
              <a:off x="0" y="418477"/>
              <a:ext cx="4024036" cy="471804"/>
            </a:xfrm>
            <a:prstGeom prst="rect">
              <a:avLst/>
            </a:prstGeom>
          </p:spPr>
          <p:txBody>
            <a:bodyPr anchor="t" rtlCol="false" tIns="0" lIns="0" bIns="0" rIns="0">
              <a:spAutoFit/>
            </a:bodyPr>
            <a:lstStyle/>
            <a:p>
              <a:pPr algn="ctr">
                <a:lnSpc>
                  <a:spcPts val="2940"/>
                </a:lnSpc>
              </a:pPr>
              <a:r>
                <a:rPr lang="en-US" b="true" sz="2100" spc="-42">
                  <a:solidFill>
                    <a:srgbClr val="000000"/>
                  </a:solidFill>
                  <a:latin typeface="DM Sans Bold"/>
                  <a:ea typeface="DM Sans Bold"/>
                  <a:cs typeface="DM Sans Bold"/>
                  <a:sym typeface="DM Sans Bold"/>
                </a:rPr>
                <a:t>Final Presentations</a:t>
              </a:r>
            </a:p>
          </p:txBody>
        </p:sp>
        <p:sp>
          <p:nvSpPr>
            <p:cNvPr name="TextBox 36" id="36"/>
            <p:cNvSpPr txBox="true"/>
            <p:nvPr/>
          </p:nvSpPr>
          <p:spPr>
            <a:xfrm rot="0">
              <a:off x="0" y="969656"/>
              <a:ext cx="4024036" cy="2453005"/>
            </a:xfrm>
            <a:prstGeom prst="rect">
              <a:avLst/>
            </a:prstGeom>
          </p:spPr>
          <p:txBody>
            <a:bodyPr anchor="t" rtlCol="false" tIns="0" lIns="0" bIns="0" rIns="0">
              <a:spAutoFit/>
            </a:bodyPr>
            <a:lstStyle/>
            <a:p>
              <a:pPr algn="ctr">
                <a:lnSpc>
                  <a:spcPts val="2940"/>
                </a:lnSpc>
              </a:pPr>
              <a:r>
                <a:rPr lang="en-US" sz="2100">
                  <a:solidFill>
                    <a:srgbClr val="000000"/>
                  </a:solidFill>
                  <a:latin typeface="DM Sans"/>
                  <a:ea typeface="DM Sans"/>
                  <a:cs typeface="DM Sans"/>
                  <a:sym typeface="DM Sans"/>
                </a:rPr>
                <a:t>This is how we plan to launch the website for the amount of resources(time) we have.</a:t>
              </a:r>
            </a:p>
          </p:txBody>
        </p:sp>
        <p:sp>
          <p:nvSpPr>
            <p:cNvPr name="TextBox 37" id="37"/>
            <p:cNvSpPr txBox="true"/>
            <p:nvPr/>
          </p:nvSpPr>
          <p:spPr>
            <a:xfrm rot="0">
              <a:off x="1458159" y="-28575"/>
              <a:ext cx="1107719" cy="374027"/>
            </a:xfrm>
            <a:prstGeom prst="rect">
              <a:avLst/>
            </a:prstGeom>
          </p:spPr>
          <p:txBody>
            <a:bodyPr anchor="t" rtlCol="false" tIns="0" lIns="0" bIns="0" rIns="0">
              <a:spAutoFit/>
            </a:bodyPr>
            <a:lstStyle/>
            <a:p>
              <a:pPr algn="ctr" marL="0" indent="0" lvl="0">
                <a:lnSpc>
                  <a:spcPts val="2380"/>
                </a:lnSpc>
                <a:spcBef>
                  <a:spcPct val="0"/>
                </a:spcBef>
              </a:pPr>
              <a:r>
                <a:rPr lang="en-US" b="true" sz="1700" spc="85">
                  <a:solidFill>
                    <a:srgbClr val="57541B"/>
                  </a:solidFill>
                  <a:latin typeface="DM Sans Bold"/>
                  <a:ea typeface="DM Sans Bold"/>
                  <a:cs typeface="DM Sans Bold"/>
                  <a:sym typeface="DM Sans Bold"/>
                </a:rPr>
                <a:t>06.</a:t>
              </a:r>
            </a:p>
          </p:txBody>
        </p:sp>
      </p:grpSp>
      <p:sp>
        <p:nvSpPr>
          <p:cNvPr name="AutoShape 38" id="38"/>
          <p:cNvSpPr/>
          <p:nvPr/>
        </p:nvSpPr>
        <p:spPr>
          <a:xfrm rot="5400000">
            <a:off x="2354669" y="5150962"/>
            <a:ext cx="380018" cy="0"/>
          </a:xfrm>
          <a:prstGeom prst="line">
            <a:avLst/>
          </a:prstGeom>
          <a:ln cap="rnd" w="47625">
            <a:solidFill>
              <a:srgbClr val="60EFFF"/>
            </a:solidFill>
            <a:prstDash val="solid"/>
            <a:headEnd type="none" len="sm" w="sm"/>
            <a:tailEnd type="none" len="sm" w="sm"/>
          </a:ln>
        </p:spPr>
      </p:sp>
      <p:sp>
        <p:nvSpPr>
          <p:cNvPr name="AutoShape 39" id="39"/>
          <p:cNvSpPr/>
          <p:nvPr/>
        </p:nvSpPr>
        <p:spPr>
          <a:xfrm rot="5400000">
            <a:off x="5018211" y="6008939"/>
            <a:ext cx="380018" cy="0"/>
          </a:xfrm>
          <a:prstGeom prst="line">
            <a:avLst/>
          </a:prstGeom>
          <a:ln cap="rnd" w="47625">
            <a:solidFill>
              <a:srgbClr val="4DD3FF"/>
            </a:solidFill>
            <a:prstDash val="solid"/>
            <a:headEnd type="none" len="sm" w="sm"/>
            <a:tailEnd type="none" len="sm" w="sm"/>
          </a:ln>
        </p:spPr>
      </p:sp>
      <p:sp>
        <p:nvSpPr>
          <p:cNvPr name="AutoShape 40" id="40"/>
          <p:cNvSpPr/>
          <p:nvPr/>
        </p:nvSpPr>
        <p:spPr>
          <a:xfrm rot="5400000">
            <a:off x="7657939" y="5150962"/>
            <a:ext cx="380018" cy="0"/>
          </a:xfrm>
          <a:prstGeom prst="line">
            <a:avLst/>
          </a:prstGeom>
          <a:ln cap="rnd" w="47625">
            <a:solidFill>
              <a:srgbClr val="3AB6FF"/>
            </a:solidFill>
            <a:prstDash val="solid"/>
            <a:headEnd type="none" len="sm" w="sm"/>
            <a:tailEnd type="none" len="sm" w="sm"/>
          </a:ln>
        </p:spPr>
      </p:sp>
      <p:sp>
        <p:nvSpPr>
          <p:cNvPr name="AutoShape 41" id="41"/>
          <p:cNvSpPr/>
          <p:nvPr/>
        </p:nvSpPr>
        <p:spPr>
          <a:xfrm rot="5400000">
            <a:off x="10273856" y="6008939"/>
            <a:ext cx="380018" cy="0"/>
          </a:xfrm>
          <a:prstGeom prst="line">
            <a:avLst/>
          </a:prstGeom>
          <a:ln cap="rnd" w="47625">
            <a:solidFill>
              <a:srgbClr val="2C92D5"/>
            </a:solidFill>
            <a:prstDash val="solid"/>
            <a:headEnd type="none" len="sm" w="sm"/>
            <a:tailEnd type="none" len="sm" w="sm"/>
          </a:ln>
        </p:spPr>
      </p:sp>
      <p:sp>
        <p:nvSpPr>
          <p:cNvPr name="AutoShape 42" id="42"/>
          <p:cNvSpPr/>
          <p:nvPr/>
        </p:nvSpPr>
        <p:spPr>
          <a:xfrm rot="5400000">
            <a:off x="12913584" y="5150962"/>
            <a:ext cx="380018" cy="0"/>
          </a:xfrm>
          <a:prstGeom prst="line">
            <a:avLst/>
          </a:prstGeom>
          <a:ln cap="rnd" w="47625">
            <a:solidFill>
              <a:srgbClr val="137DFF"/>
            </a:solidFill>
            <a:prstDash val="solid"/>
            <a:headEnd type="none" len="sm" w="sm"/>
            <a:tailEnd type="none" len="sm" w="sm"/>
          </a:ln>
        </p:spPr>
      </p:sp>
      <p:sp>
        <p:nvSpPr>
          <p:cNvPr name="AutoShape 43" id="43"/>
          <p:cNvSpPr/>
          <p:nvPr/>
        </p:nvSpPr>
        <p:spPr>
          <a:xfrm rot="5400000">
            <a:off x="15529501" y="6008939"/>
            <a:ext cx="380018" cy="0"/>
          </a:xfrm>
          <a:prstGeom prst="line">
            <a:avLst/>
          </a:prstGeom>
          <a:ln cap="rnd" w="47625">
            <a:solidFill>
              <a:srgbClr val="0061FF"/>
            </a:solidFill>
            <a:prstDash val="solid"/>
            <a:headEnd type="none" len="sm" w="sm"/>
            <a:tailEnd type="none" len="sm" w="sm"/>
          </a:ln>
        </p:spPr>
      </p:sp>
    </p:spTree>
  </p:cSld>
  <p:clrMapOvr>
    <a:masterClrMapping/>
  </p:clrMapOvr>
  <p:transition spd="slow">
    <p:cover dir="l"/>
  </p:transition>
</p:sld>
</file>

<file path=ppt/slides/slide22.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28700" y="1028700"/>
            <a:ext cx="16223636" cy="1470580"/>
            <a:chOff x="0" y="0"/>
            <a:chExt cx="21631514" cy="1960773"/>
          </a:xfrm>
        </p:grpSpPr>
        <p:sp>
          <p:nvSpPr>
            <p:cNvPr name="TextBox 5" id="5"/>
            <p:cNvSpPr txBox="true"/>
            <p:nvPr/>
          </p:nvSpPr>
          <p:spPr>
            <a:xfrm rot="0">
              <a:off x="0" y="401914"/>
              <a:ext cx="21631514" cy="1558859"/>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Project Timeline</a:t>
              </a:r>
            </a:p>
          </p:txBody>
        </p:sp>
        <p:sp>
          <p:nvSpPr>
            <p:cNvPr name="TextBox 6" id="6"/>
            <p:cNvSpPr txBox="true"/>
            <p:nvPr/>
          </p:nvSpPr>
          <p:spPr>
            <a:xfrm rot="0">
              <a:off x="0" y="-28575"/>
              <a:ext cx="21631514" cy="364700"/>
            </a:xfrm>
            <a:prstGeom prst="rect">
              <a:avLst/>
            </a:prstGeom>
          </p:spPr>
          <p:txBody>
            <a:bodyPr anchor="t" rtlCol="false" tIns="0" lIns="0" bIns="0" rIns="0">
              <a:spAutoFit/>
            </a:bodyPr>
            <a:lstStyle/>
            <a:p>
              <a:pPr algn="just">
                <a:lnSpc>
                  <a:spcPts val="2380"/>
                </a:lnSpc>
              </a:pPr>
              <a:r>
                <a:rPr lang="en-US" b="true" sz="1700" spc="85">
                  <a:solidFill>
                    <a:srgbClr val="57541B"/>
                  </a:solidFill>
                  <a:latin typeface="DM Sans Bold"/>
                  <a:ea typeface="DM Sans Bold"/>
                  <a:cs typeface="DM Sans Bold"/>
                  <a:sym typeface="DM Sans Bold"/>
                </a:rPr>
                <a:t>4CADs</a:t>
              </a:r>
            </a:p>
          </p:txBody>
        </p:sp>
      </p:grpSp>
      <p:sp>
        <p:nvSpPr>
          <p:cNvPr name="TextBox 7" id="7"/>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sp>
        <p:nvSpPr>
          <p:cNvPr name="AutoShape 8" id="8"/>
          <p:cNvSpPr/>
          <p:nvPr/>
        </p:nvSpPr>
        <p:spPr>
          <a:xfrm rot="5400000">
            <a:off x="2154587" y="6185190"/>
            <a:ext cx="5823582" cy="0"/>
          </a:xfrm>
          <a:prstGeom prst="line">
            <a:avLst/>
          </a:prstGeom>
          <a:ln cap="rnd" w="9525">
            <a:solidFill>
              <a:srgbClr val="737373">
                <a:alpha val="29804"/>
              </a:srgbClr>
            </a:solidFill>
            <a:prstDash val="solid"/>
            <a:headEnd type="none" len="sm" w="sm"/>
            <a:tailEnd type="none" len="sm" w="sm"/>
          </a:ln>
        </p:spPr>
      </p:sp>
      <p:sp>
        <p:nvSpPr>
          <p:cNvPr name="AutoShape 9" id="9"/>
          <p:cNvSpPr/>
          <p:nvPr/>
        </p:nvSpPr>
        <p:spPr>
          <a:xfrm rot="5400000">
            <a:off x="5199257" y="6185190"/>
            <a:ext cx="5823582" cy="0"/>
          </a:xfrm>
          <a:prstGeom prst="line">
            <a:avLst/>
          </a:prstGeom>
          <a:ln cap="rnd" w="9525">
            <a:solidFill>
              <a:srgbClr val="737373">
                <a:alpha val="29804"/>
              </a:srgbClr>
            </a:solidFill>
            <a:prstDash val="solid"/>
            <a:headEnd type="none" len="sm" w="sm"/>
            <a:tailEnd type="none" len="sm" w="sm"/>
          </a:ln>
        </p:spPr>
      </p:sp>
      <p:sp>
        <p:nvSpPr>
          <p:cNvPr name="AutoShape 10" id="10"/>
          <p:cNvSpPr/>
          <p:nvPr/>
        </p:nvSpPr>
        <p:spPr>
          <a:xfrm rot="5400000">
            <a:off x="8248031" y="6185190"/>
            <a:ext cx="5815373" cy="0"/>
          </a:xfrm>
          <a:prstGeom prst="line">
            <a:avLst/>
          </a:prstGeom>
          <a:ln cap="rnd" w="9525">
            <a:solidFill>
              <a:srgbClr val="737373">
                <a:alpha val="29804"/>
              </a:srgbClr>
            </a:solidFill>
            <a:prstDash val="solid"/>
            <a:headEnd type="none" len="sm" w="sm"/>
            <a:tailEnd type="none" len="sm" w="sm"/>
          </a:ln>
        </p:spPr>
      </p:sp>
      <p:sp>
        <p:nvSpPr>
          <p:cNvPr name="AutoShape 11" id="11"/>
          <p:cNvSpPr/>
          <p:nvPr/>
        </p:nvSpPr>
        <p:spPr>
          <a:xfrm rot="5400000">
            <a:off x="11286046" y="6185190"/>
            <a:ext cx="5828683" cy="0"/>
          </a:xfrm>
          <a:prstGeom prst="line">
            <a:avLst/>
          </a:prstGeom>
          <a:ln cap="rnd" w="9525">
            <a:solidFill>
              <a:srgbClr val="737373">
                <a:alpha val="29804"/>
              </a:srgbClr>
            </a:solidFill>
            <a:prstDash val="solid"/>
            <a:headEnd type="none" len="sm" w="sm"/>
            <a:tailEnd type="none" len="sm" w="sm"/>
          </a:ln>
        </p:spPr>
      </p:sp>
      <p:sp>
        <p:nvSpPr>
          <p:cNvPr name="AutoShape 12" id="12"/>
          <p:cNvSpPr/>
          <p:nvPr/>
        </p:nvSpPr>
        <p:spPr>
          <a:xfrm rot="0">
            <a:off x="1047705" y="3271507"/>
            <a:ext cx="16184587" cy="0"/>
          </a:xfrm>
          <a:prstGeom prst="line">
            <a:avLst/>
          </a:prstGeom>
          <a:ln cap="rnd" w="9525">
            <a:solidFill>
              <a:srgbClr val="737373">
                <a:alpha val="29804"/>
              </a:srgbClr>
            </a:solidFill>
            <a:prstDash val="solid"/>
            <a:headEnd type="none" len="sm" w="sm"/>
            <a:tailEnd type="none" len="sm" w="sm"/>
          </a:ln>
        </p:spPr>
      </p:sp>
      <p:sp>
        <p:nvSpPr>
          <p:cNvPr name="TextBox 13" id="13"/>
          <p:cNvSpPr txBox="true"/>
          <p:nvPr/>
        </p:nvSpPr>
        <p:spPr>
          <a:xfrm rot="0">
            <a:off x="2086059" y="4015864"/>
            <a:ext cx="2603958" cy="365863"/>
          </a:xfrm>
          <a:prstGeom prst="rect">
            <a:avLst/>
          </a:prstGeom>
        </p:spPr>
        <p:txBody>
          <a:bodyPr anchor="t" rtlCol="false" tIns="0" lIns="0" bIns="0" rIns="0">
            <a:spAutoFit/>
          </a:bodyPr>
          <a:lstStyle/>
          <a:p>
            <a:pPr algn="just">
              <a:lnSpc>
                <a:spcPts val="2934"/>
              </a:lnSpc>
            </a:pPr>
            <a:r>
              <a:rPr lang="en-US" b="true" sz="2095" spc="-41">
                <a:solidFill>
                  <a:srgbClr val="000000"/>
                </a:solidFill>
                <a:latin typeface="DM Sans Bold"/>
                <a:ea typeface="DM Sans Bold"/>
                <a:cs typeface="DM Sans Bold"/>
                <a:sym typeface="DM Sans Bold"/>
              </a:rPr>
              <a:t>Design</a:t>
            </a:r>
          </a:p>
        </p:txBody>
      </p:sp>
      <p:sp>
        <p:nvSpPr>
          <p:cNvPr name="TextBox 14" id="14"/>
          <p:cNvSpPr txBox="true"/>
          <p:nvPr/>
        </p:nvSpPr>
        <p:spPr>
          <a:xfrm rot="0">
            <a:off x="2086059" y="5957366"/>
            <a:ext cx="2603958" cy="365863"/>
          </a:xfrm>
          <a:prstGeom prst="rect">
            <a:avLst/>
          </a:prstGeom>
        </p:spPr>
        <p:txBody>
          <a:bodyPr anchor="t" rtlCol="false" tIns="0" lIns="0" bIns="0" rIns="0">
            <a:spAutoFit/>
          </a:bodyPr>
          <a:lstStyle/>
          <a:p>
            <a:pPr algn="just">
              <a:lnSpc>
                <a:spcPts val="2934"/>
              </a:lnSpc>
            </a:pPr>
            <a:r>
              <a:rPr lang="en-US" b="true" sz="2095" spc="-41">
                <a:solidFill>
                  <a:srgbClr val="000000"/>
                </a:solidFill>
                <a:latin typeface="DM Sans Bold"/>
                <a:ea typeface="DM Sans Bold"/>
                <a:cs typeface="DM Sans Bold"/>
                <a:sym typeface="DM Sans Bold"/>
              </a:rPr>
              <a:t>Development</a:t>
            </a:r>
          </a:p>
        </p:txBody>
      </p:sp>
      <p:sp>
        <p:nvSpPr>
          <p:cNvPr name="TextBox 15" id="15"/>
          <p:cNvSpPr txBox="true"/>
          <p:nvPr/>
        </p:nvSpPr>
        <p:spPr>
          <a:xfrm rot="0">
            <a:off x="2086059" y="7971352"/>
            <a:ext cx="2603958" cy="365863"/>
          </a:xfrm>
          <a:prstGeom prst="rect">
            <a:avLst/>
          </a:prstGeom>
        </p:spPr>
        <p:txBody>
          <a:bodyPr anchor="t" rtlCol="false" tIns="0" lIns="0" bIns="0" rIns="0">
            <a:spAutoFit/>
          </a:bodyPr>
          <a:lstStyle/>
          <a:p>
            <a:pPr algn="just">
              <a:lnSpc>
                <a:spcPts val="2934"/>
              </a:lnSpc>
            </a:pPr>
            <a:r>
              <a:rPr lang="en-US" b="true" sz="2095" spc="-41">
                <a:solidFill>
                  <a:srgbClr val="000000"/>
                </a:solidFill>
                <a:latin typeface="DM Sans Bold"/>
                <a:ea typeface="DM Sans Bold"/>
                <a:cs typeface="DM Sans Bold"/>
                <a:sym typeface="DM Sans Bold"/>
              </a:rPr>
              <a:t>Launch </a:t>
            </a:r>
          </a:p>
        </p:txBody>
      </p:sp>
      <p:sp>
        <p:nvSpPr>
          <p:cNvPr name="TextBox 16" id="16"/>
          <p:cNvSpPr txBox="true"/>
          <p:nvPr/>
        </p:nvSpPr>
        <p:spPr>
          <a:xfrm rot="0">
            <a:off x="5061616" y="2725136"/>
            <a:ext cx="3054195" cy="365760"/>
          </a:xfrm>
          <a:prstGeom prst="rect">
            <a:avLst/>
          </a:prstGeom>
        </p:spPr>
        <p:txBody>
          <a:bodyPr anchor="t" rtlCol="false" tIns="0" lIns="0" bIns="0" rIns="0">
            <a:spAutoFit/>
          </a:bodyPr>
          <a:lstStyle/>
          <a:p>
            <a:pPr algn="ctr">
              <a:lnSpc>
                <a:spcPts val="2940"/>
              </a:lnSpc>
            </a:pPr>
            <a:r>
              <a:rPr lang="en-US" b="true" sz="2100" spc="-42">
                <a:solidFill>
                  <a:srgbClr val="000000"/>
                </a:solidFill>
                <a:latin typeface="DM Sans Bold"/>
                <a:ea typeface="DM Sans Bold"/>
                <a:cs typeface="DM Sans Bold"/>
                <a:sym typeface="DM Sans Bold"/>
              </a:rPr>
              <a:t>1st Quarter</a:t>
            </a:r>
          </a:p>
        </p:txBody>
      </p:sp>
      <p:sp>
        <p:nvSpPr>
          <p:cNvPr name="TextBox 17" id="17"/>
          <p:cNvSpPr txBox="true"/>
          <p:nvPr/>
        </p:nvSpPr>
        <p:spPr>
          <a:xfrm rot="0">
            <a:off x="8087480" y="2725136"/>
            <a:ext cx="3122571" cy="365760"/>
          </a:xfrm>
          <a:prstGeom prst="rect">
            <a:avLst/>
          </a:prstGeom>
        </p:spPr>
        <p:txBody>
          <a:bodyPr anchor="t" rtlCol="false" tIns="0" lIns="0" bIns="0" rIns="0">
            <a:spAutoFit/>
          </a:bodyPr>
          <a:lstStyle/>
          <a:p>
            <a:pPr algn="ctr">
              <a:lnSpc>
                <a:spcPts val="2940"/>
              </a:lnSpc>
            </a:pPr>
            <a:r>
              <a:rPr lang="en-US" b="true" sz="2100" spc="-42">
                <a:solidFill>
                  <a:srgbClr val="000000"/>
                </a:solidFill>
                <a:latin typeface="DM Sans Bold"/>
                <a:ea typeface="DM Sans Bold"/>
                <a:cs typeface="DM Sans Bold"/>
                <a:sym typeface="DM Sans Bold"/>
              </a:rPr>
              <a:t>2nd Quarter</a:t>
            </a:r>
          </a:p>
        </p:txBody>
      </p:sp>
      <p:sp>
        <p:nvSpPr>
          <p:cNvPr name="TextBox 18" id="18"/>
          <p:cNvSpPr txBox="true"/>
          <p:nvPr/>
        </p:nvSpPr>
        <p:spPr>
          <a:xfrm rot="0">
            <a:off x="11181720" y="2725188"/>
            <a:ext cx="3035145" cy="365760"/>
          </a:xfrm>
          <a:prstGeom prst="rect">
            <a:avLst/>
          </a:prstGeom>
        </p:spPr>
        <p:txBody>
          <a:bodyPr anchor="t" rtlCol="false" tIns="0" lIns="0" bIns="0" rIns="0">
            <a:spAutoFit/>
          </a:bodyPr>
          <a:lstStyle/>
          <a:p>
            <a:pPr algn="ctr">
              <a:lnSpc>
                <a:spcPts val="2940"/>
              </a:lnSpc>
            </a:pPr>
            <a:r>
              <a:rPr lang="en-US" b="true" sz="2100" spc="-42">
                <a:solidFill>
                  <a:srgbClr val="000000"/>
                </a:solidFill>
                <a:latin typeface="DM Sans Bold"/>
                <a:ea typeface="DM Sans Bold"/>
                <a:cs typeface="DM Sans Bold"/>
                <a:sym typeface="DM Sans Bold"/>
              </a:rPr>
              <a:t>3rd Quarter</a:t>
            </a:r>
          </a:p>
        </p:txBody>
      </p:sp>
      <p:sp>
        <p:nvSpPr>
          <p:cNvPr name="TextBox 19" id="19"/>
          <p:cNvSpPr txBox="true"/>
          <p:nvPr/>
        </p:nvSpPr>
        <p:spPr>
          <a:xfrm rot="0">
            <a:off x="14188534" y="2725136"/>
            <a:ext cx="3051760" cy="365760"/>
          </a:xfrm>
          <a:prstGeom prst="rect">
            <a:avLst/>
          </a:prstGeom>
        </p:spPr>
        <p:txBody>
          <a:bodyPr anchor="t" rtlCol="false" tIns="0" lIns="0" bIns="0" rIns="0">
            <a:spAutoFit/>
          </a:bodyPr>
          <a:lstStyle/>
          <a:p>
            <a:pPr algn="ctr">
              <a:lnSpc>
                <a:spcPts val="2940"/>
              </a:lnSpc>
            </a:pPr>
            <a:r>
              <a:rPr lang="en-US" b="true" sz="2100" spc="-42">
                <a:solidFill>
                  <a:srgbClr val="000000"/>
                </a:solidFill>
                <a:latin typeface="DM Sans Bold"/>
                <a:ea typeface="DM Sans Bold"/>
                <a:cs typeface="DM Sans Bold"/>
                <a:sym typeface="DM Sans Bold"/>
              </a:rPr>
              <a:t>4th Quarter</a:t>
            </a:r>
          </a:p>
        </p:txBody>
      </p:sp>
      <p:sp>
        <p:nvSpPr>
          <p:cNvPr name="TextBox 20" id="20"/>
          <p:cNvSpPr txBox="true"/>
          <p:nvPr/>
        </p:nvSpPr>
        <p:spPr>
          <a:xfrm rot="0">
            <a:off x="2086059" y="2725188"/>
            <a:ext cx="2985082" cy="365760"/>
          </a:xfrm>
          <a:prstGeom prst="rect">
            <a:avLst/>
          </a:prstGeom>
        </p:spPr>
        <p:txBody>
          <a:bodyPr anchor="t" rtlCol="false" tIns="0" lIns="0" bIns="0" rIns="0">
            <a:spAutoFit/>
          </a:bodyPr>
          <a:lstStyle/>
          <a:p>
            <a:pPr algn="l">
              <a:lnSpc>
                <a:spcPts val="2940"/>
              </a:lnSpc>
            </a:pPr>
            <a:r>
              <a:rPr lang="en-US" sz="2100" spc="-42" b="true">
                <a:solidFill>
                  <a:srgbClr val="000000"/>
                </a:solidFill>
                <a:latin typeface="DM Sans Bold"/>
                <a:ea typeface="DM Sans Bold"/>
                <a:cs typeface="DM Sans Bold"/>
                <a:sym typeface="DM Sans Bold"/>
              </a:rPr>
              <a:t>Teams</a:t>
            </a:r>
          </a:p>
        </p:txBody>
      </p:sp>
      <p:grpSp>
        <p:nvGrpSpPr>
          <p:cNvPr name="Group 21" id="21"/>
          <p:cNvGrpSpPr/>
          <p:nvPr/>
        </p:nvGrpSpPr>
        <p:grpSpPr>
          <a:xfrm rot="0">
            <a:off x="5071141" y="3463529"/>
            <a:ext cx="3143615" cy="595272"/>
            <a:chOff x="0" y="0"/>
            <a:chExt cx="4191487" cy="793695"/>
          </a:xfrm>
        </p:grpSpPr>
        <p:grpSp>
          <p:nvGrpSpPr>
            <p:cNvPr name="Group 22" id="22"/>
            <p:cNvGrpSpPr/>
            <p:nvPr/>
          </p:nvGrpSpPr>
          <p:grpSpPr>
            <a:xfrm rot="0">
              <a:off x="0" y="0"/>
              <a:ext cx="4191487" cy="793695"/>
              <a:chOff x="0" y="0"/>
              <a:chExt cx="9892093" cy="1873156"/>
            </a:xfrm>
          </p:grpSpPr>
          <p:sp>
            <p:nvSpPr>
              <p:cNvPr name="Freeform 23" id="23"/>
              <p:cNvSpPr/>
              <p:nvPr/>
            </p:nvSpPr>
            <p:spPr>
              <a:xfrm flipH="false" flipV="false" rot="0">
                <a:off x="0" y="0"/>
                <a:ext cx="9892093" cy="1873156"/>
              </a:xfrm>
              <a:custGeom>
                <a:avLst/>
                <a:gdLst/>
                <a:ahLst/>
                <a:cxnLst/>
                <a:rect r="r" b="b" t="t" l="l"/>
                <a:pathLst>
                  <a:path h="1873156" w="9892093">
                    <a:moveTo>
                      <a:pt x="9892093" y="936578"/>
                    </a:moveTo>
                    <a:cubicBezTo>
                      <a:pt x="9892093" y="1444658"/>
                      <a:pt x="9463722" y="1873156"/>
                      <a:pt x="8935148" y="1873156"/>
                    </a:cubicBezTo>
                    <a:lnTo>
                      <a:pt x="956945" y="1873156"/>
                    </a:lnTo>
                    <a:cubicBezTo>
                      <a:pt x="428371" y="1873156"/>
                      <a:pt x="0" y="1444658"/>
                      <a:pt x="0" y="936578"/>
                    </a:cubicBezTo>
                    <a:cubicBezTo>
                      <a:pt x="0" y="428371"/>
                      <a:pt x="428371" y="0"/>
                      <a:pt x="956945" y="0"/>
                    </a:cubicBezTo>
                    <a:lnTo>
                      <a:pt x="8935148" y="0"/>
                    </a:lnTo>
                    <a:cubicBezTo>
                      <a:pt x="9463595" y="0"/>
                      <a:pt x="9892093" y="428371"/>
                      <a:pt x="9892093" y="936578"/>
                    </a:cubicBezTo>
                    <a:close/>
                  </a:path>
                </a:pathLst>
              </a:custGeom>
              <a:solidFill>
                <a:srgbClr val="60EFFF"/>
              </a:solidFill>
            </p:spPr>
          </p:sp>
        </p:grpSp>
        <p:sp>
          <p:nvSpPr>
            <p:cNvPr name="TextBox 24" id="24"/>
            <p:cNvSpPr txBox="true"/>
            <p:nvPr/>
          </p:nvSpPr>
          <p:spPr>
            <a:xfrm rot="0">
              <a:off x="327009" y="201691"/>
              <a:ext cx="3537469" cy="352213"/>
            </a:xfrm>
            <a:prstGeom prst="rect">
              <a:avLst/>
            </a:prstGeom>
          </p:spPr>
          <p:txBody>
            <a:bodyPr anchor="t" rtlCol="false" tIns="0" lIns="0" bIns="0" rIns="0">
              <a:spAutoFit/>
            </a:bodyPr>
            <a:lstStyle/>
            <a:p>
              <a:pPr algn="ctr">
                <a:lnSpc>
                  <a:spcPts val="2239"/>
                </a:lnSpc>
              </a:pPr>
              <a:r>
                <a:rPr lang="en-US" sz="1599">
                  <a:solidFill>
                    <a:srgbClr val="191919"/>
                  </a:solidFill>
                  <a:latin typeface="DM Sans"/>
                  <a:ea typeface="DM Sans"/>
                  <a:cs typeface="DM Sans"/>
                  <a:sym typeface="DM Sans"/>
                </a:rPr>
                <a:t>Logo</a:t>
              </a:r>
            </a:p>
          </p:txBody>
        </p:sp>
      </p:grpSp>
      <p:grpSp>
        <p:nvGrpSpPr>
          <p:cNvPr name="Group 25" id="25"/>
          <p:cNvGrpSpPr/>
          <p:nvPr/>
        </p:nvGrpSpPr>
        <p:grpSpPr>
          <a:xfrm rot="0">
            <a:off x="5867728" y="4439204"/>
            <a:ext cx="3143615" cy="595272"/>
            <a:chOff x="0" y="0"/>
            <a:chExt cx="4191487" cy="793695"/>
          </a:xfrm>
        </p:grpSpPr>
        <p:grpSp>
          <p:nvGrpSpPr>
            <p:cNvPr name="Group 26" id="26"/>
            <p:cNvGrpSpPr/>
            <p:nvPr/>
          </p:nvGrpSpPr>
          <p:grpSpPr>
            <a:xfrm rot="0">
              <a:off x="0" y="0"/>
              <a:ext cx="4191487" cy="793695"/>
              <a:chOff x="0" y="0"/>
              <a:chExt cx="9892093" cy="1873156"/>
            </a:xfrm>
          </p:grpSpPr>
          <p:sp>
            <p:nvSpPr>
              <p:cNvPr name="Freeform 27" id="27"/>
              <p:cNvSpPr/>
              <p:nvPr/>
            </p:nvSpPr>
            <p:spPr>
              <a:xfrm flipH="false" flipV="false" rot="0">
                <a:off x="0" y="0"/>
                <a:ext cx="9892093" cy="1873156"/>
              </a:xfrm>
              <a:custGeom>
                <a:avLst/>
                <a:gdLst/>
                <a:ahLst/>
                <a:cxnLst/>
                <a:rect r="r" b="b" t="t" l="l"/>
                <a:pathLst>
                  <a:path h="1873156" w="9892093">
                    <a:moveTo>
                      <a:pt x="9892093" y="936578"/>
                    </a:moveTo>
                    <a:cubicBezTo>
                      <a:pt x="9892093" y="1444658"/>
                      <a:pt x="9463722" y="1873156"/>
                      <a:pt x="8935148" y="1873156"/>
                    </a:cubicBezTo>
                    <a:lnTo>
                      <a:pt x="956945" y="1873156"/>
                    </a:lnTo>
                    <a:cubicBezTo>
                      <a:pt x="428371" y="1873156"/>
                      <a:pt x="0" y="1444658"/>
                      <a:pt x="0" y="936578"/>
                    </a:cubicBezTo>
                    <a:cubicBezTo>
                      <a:pt x="0" y="428371"/>
                      <a:pt x="428371" y="0"/>
                      <a:pt x="956945" y="0"/>
                    </a:cubicBezTo>
                    <a:lnTo>
                      <a:pt x="8935148" y="0"/>
                    </a:lnTo>
                    <a:cubicBezTo>
                      <a:pt x="9463595" y="0"/>
                      <a:pt x="9892093" y="428371"/>
                      <a:pt x="9892093" y="936578"/>
                    </a:cubicBezTo>
                    <a:close/>
                  </a:path>
                </a:pathLst>
              </a:custGeom>
              <a:solidFill>
                <a:srgbClr val="4DD3FF"/>
              </a:solidFill>
            </p:spPr>
          </p:sp>
        </p:grpSp>
        <p:sp>
          <p:nvSpPr>
            <p:cNvPr name="TextBox 28" id="28"/>
            <p:cNvSpPr txBox="true"/>
            <p:nvPr/>
          </p:nvSpPr>
          <p:spPr>
            <a:xfrm rot="0">
              <a:off x="398124" y="201691"/>
              <a:ext cx="3395239" cy="352213"/>
            </a:xfrm>
            <a:prstGeom prst="rect">
              <a:avLst/>
            </a:prstGeom>
          </p:spPr>
          <p:txBody>
            <a:bodyPr anchor="t" rtlCol="false" tIns="0" lIns="0" bIns="0" rIns="0">
              <a:spAutoFit/>
            </a:bodyPr>
            <a:lstStyle/>
            <a:p>
              <a:pPr algn="ctr">
                <a:lnSpc>
                  <a:spcPts val="2239"/>
                </a:lnSpc>
              </a:pPr>
              <a:r>
                <a:rPr lang="en-US" sz="1599">
                  <a:solidFill>
                    <a:srgbClr val="191919"/>
                  </a:solidFill>
                  <a:latin typeface="DM Sans"/>
                  <a:ea typeface="DM Sans"/>
                  <a:cs typeface="DM Sans"/>
                  <a:sym typeface="DM Sans"/>
                </a:rPr>
                <a:t>Low-Fi Mockups</a:t>
              </a:r>
            </a:p>
          </p:txBody>
        </p:sp>
      </p:grpSp>
      <p:grpSp>
        <p:nvGrpSpPr>
          <p:cNvPr name="Group 29" id="29"/>
          <p:cNvGrpSpPr/>
          <p:nvPr/>
        </p:nvGrpSpPr>
        <p:grpSpPr>
          <a:xfrm rot="0">
            <a:off x="7610806" y="5414879"/>
            <a:ext cx="2801075" cy="595272"/>
            <a:chOff x="0" y="0"/>
            <a:chExt cx="3734766" cy="793695"/>
          </a:xfrm>
        </p:grpSpPr>
        <p:grpSp>
          <p:nvGrpSpPr>
            <p:cNvPr name="Group 30" id="30"/>
            <p:cNvGrpSpPr/>
            <p:nvPr/>
          </p:nvGrpSpPr>
          <p:grpSpPr>
            <a:xfrm rot="0">
              <a:off x="0" y="0"/>
              <a:ext cx="3734766" cy="793695"/>
              <a:chOff x="0" y="0"/>
              <a:chExt cx="8814214" cy="1873156"/>
            </a:xfrm>
          </p:grpSpPr>
          <p:sp>
            <p:nvSpPr>
              <p:cNvPr name="Freeform 31" id="31"/>
              <p:cNvSpPr/>
              <p:nvPr/>
            </p:nvSpPr>
            <p:spPr>
              <a:xfrm flipH="false" flipV="false" rot="0">
                <a:off x="0" y="0"/>
                <a:ext cx="8814214" cy="1873156"/>
              </a:xfrm>
              <a:custGeom>
                <a:avLst/>
                <a:gdLst/>
                <a:ahLst/>
                <a:cxnLst/>
                <a:rect r="r" b="b" t="t" l="l"/>
                <a:pathLst>
                  <a:path h="1873156" w="8814214">
                    <a:moveTo>
                      <a:pt x="8814214" y="936578"/>
                    </a:moveTo>
                    <a:cubicBezTo>
                      <a:pt x="8814214" y="1444658"/>
                      <a:pt x="8385842" y="1873156"/>
                      <a:pt x="7857268" y="1873156"/>
                    </a:cubicBezTo>
                    <a:lnTo>
                      <a:pt x="956945" y="1873156"/>
                    </a:lnTo>
                    <a:cubicBezTo>
                      <a:pt x="428371" y="1873156"/>
                      <a:pt x="0" y="1444658"/>
                      <a:pt x="0" y="936578"/>
                    </a:cubicBezTo>
                    <a:cubicBezTo>
                      <a:pt x="0" y="428371"/>
                      <a:pt x="428371" y="0"/>
                      <a:pt x="956945" y="0"/>
                    </a:cubicBezTo>
                    <a:lnTo>
                      <a:pt x="7857268" y="0"/>
                    </a:lnTo>
                    <a:cubicBezTo>
                      <a:pt x="8385716" y="0"/>
                      <a:pt x="8814214" y="428371"/>
                      <a:pt x="8814214" y="936578"/>
                    </a:cubicBezTo>
                    <a:close/>
                  </a:path>
                </a:pathLst>
              </a:custGeom>
              <a:solidFill>
                <a:srgbClr val="3AB6FF"/>
              </a:solidFill>
            </p:spPr>
          </p:sp>
        </p:grpSp>
        <p:sp>
          <p:nvSpPr>
            <p:cNvPr name="TextBox 32" id="32"/>
            <p:cNvSpPr txBox="true"/>
            <p:nvPr/>
          </p:nvSpPr>
          <p:spPr>
            <a:xfrm rot="0">
              <a:off x="301644" y="201691"/>
              <a:ext cx="3131478" cy="352213"/>
            </a:xfrm>
            <a:prstGeom prst="rect">
              <a:avLst/>
            </a:prstGeom>
          </p:spPr>
          <p:txBody>
            <a:bodyPr anchor="t" rtlCol="false" tIns="0" lIns="0" bIns="0" rIns="0">
              <a:spAutoFit/>
            </a:bodyPr>
            <a:lstStyle/>
            <a:p>
              <a:pPr algn="ctr">
                <a:lnSpc>
                  <a:spcPts val="2239"/>
                </a:lnSpc>
              </a:pPr>
              <a:r>
                <a:rPr lang="en-US" sz="1599">
                  <a:solidFill>
                    <a:srgbClr val="191919"/>
                  </a:solidFill>
                  <a:latin typeface="DM Sans"/>
                  <a:ea typeface="DM Sans"/>
                  <a:cs typeface="DM Sans"/>
                  <a:sym typeface="DM Sans"/>
                </a:rPr>
                <a:t>Designing webpages</a:t>
              </a:r>
            </a:p>
          </p:txBody>
        </p:sp>
      </p:grpSp>
      <p:grpSp>
        <p:nvGrpSpPr>
          <p:cNvPr name="Group 33" id="33"/>
          <p:cNvGrpSpPr/>
          <p:nvPr/>
        </p:nvGrpSpPr>
        <p:grpSpPr>
          <a:xfrm rot="0">
            <a:off x="9011343" y="6390553"/>
            <a:ext cx="3878269" cy="595272"/>
            <a:chOff x="0" y="0"/>
            <a:chExt cx="5171025" cy="793695"/>
          </a:xfrm>
        </p:grpSpPr>
        <p:grpSp>
          <p:nvGrpSpPr>
            <p:cNvPr name="Group 34" id="34"/>
            <p:cNvGrpSpPr/>
            <p:nvPr/>
          </p:nvGrpSpPr>
          <p:grpSpPr>
            <a:xfrm rot="0">
              <a:off x="0" y="0"/>
              <a:ext cx="5171025" cy="793695"/>
              <a:chOff x="0" y="0"/>
              <a:chExt cx="12203848" cy="1873156"/>
            </a:xfrm>
          </p:grpSpPr>
          <p:sp>
            <p:nvSpPr>
              <p:cNvPr name="Freeform 35" id="35"/>
              <p:cNvSpPr/>
              <p:nvPr/>
            </p:nvSpPr>
            <p:spPr>
              <a:xfrm flipH="false" flipV="false" rot="0">
                <a:off x="0" y="0"/>
                <a:ext cx="12203847" cy="1873156"/>
              </a:xfrm>
              <a:custGeom>
                <a:avLst/>
                <a:gdLst/>
                <a:ahLst/>
                <a:cxnLst/>
                <a:rect r="r" b="b" t="t" l="l"/>
                <a:pathLst>
                  <a:path h="1873156" w="12203847">
                    <a:moveTo>
                      <a:pt x="12203847" y="936578"/>
                    </a:moveTo>
                    <a:cubicBezTo>
                      <a:pt x="12203847" y="1444658"/>
                      <a:pt x="11775477" y="1873156"/>
                      <a:pt x="11246903" y="1873156"/>
                    </a:cubicBezTo>
                    <a:lnTo>
                      <a:pt x="956945" y="1873156"/>
                    </a:lnTo>
                    <a:cubicBezTo>
                      <a:pt x="428371" y="1873156"/>
                      <a:pt x="0" y="1444658"/>
                      <a:pt x="0" y="936578"/>
                    </a:cubicBezTo>
                    <a:cubicBezTo>
                      <a:pt x="0" y="428371"/>
                      <a:pt x="428371" y="0"/>
                      <a:pt x="956945" y="0"/>
                    </a:cubicBezTo>
                    <a:lnTo>
                      <a:pt x="11246903" y="0"/>
                    </a:lnTo>
                    <a:cubicBezTo>
                      <a:pt x="11775349" y="0"/>
                      <a:pt x="12203847" y="428371"/>
                      <a:pt x="12203847" y="936578"/>
                    </a:cubicBezTo>
                    <a:close/>
                  </a:path>
                </a:pathLst>
              </a:custGeom>
              <a:solidFill>
                <a:srgbClr val="269AFF"/>
              </a:solidFill>
            </p:spPr>
          </p:sp>
        </p:grpSp>
        <p:sp>
          <p:nvSpPr>
            <p:cNvPr name="TextBox 36" id="36"/>
            <p:cNvSpPr txBox="true"/>
            <p:nvPr/>
          </p:nvSpPr>
          <p:spPr>
            <a:xfrm rot="0">
              <a:off x="643084" y="201691"/>
              <a:ext cx="3884857" cy="352213"/>
            </a:xfrm>
            <a:prstGeom prst="rect">
              <a:avLst/>
            </a:prstGeom>
          </p:spPr>
          <p:txBody>
            <a:bodyPr anchor="t" rtlCol="false" tIns="0" lIns="0" bIns="0" rIns="0">
              <a:spAutoFit/>
            </a:bodyPr>
            <a:lstStyle/>
            <a:p>
              <a:pPr algn="ctr" marL="0" indent="0" lvl="0">
                <a:lnSpc>
                  <a:spcPts val="2239"/>
                </a:lnSpc>
              </a:pPr>
              <a:r>
                <a:rPr lang="en-US" sz="1599">
                  <a:solidFill>
                    <a:srgbClr val="FDFDFD"/>
                  </a:solidFill>
                  <a:latin typeface="DM Sans"/>
                  <a:ea typeface="DM Sans"/>
                  <a:cs typeface="DM Sans"/>
                  <a:sym typeface="DM Sans"/>
                </a:rPr>
                <a:t>High-Fi Mockups</a:t>
              </a:r>
            </a:p>
          </p:txBody>
        </p:sp>
      </p:grpSp>
      <p:grpSp>
        <p:nvGrpSpPr>
          <p:cNvPr name="Group 37" id="37"/>
          <p:cNvGrpSpPr/>
          <p:nvPr/>
        </p:nvGrpSpPr>
        <p:grpSpPr>
          <a:xfrm rot="0">
            <a:off x="11160480" y="7366228"/>
            <a:ext cx="4714554" cy="595272"/>
            <a:chOff x="0" y="0"/>
            <a:chExt cx="6286072" cy="793695"/>
          </a:xfrm>
        </p:grpSpPr>
        <p:grpSp>
          <p:nvGrpSpPr>
            <p:cNvPr name="Group 38" id="38"/>
            <p:cNvGrpSpPr/>
            <p:nvPr/>
          </p:nvGrpSpPr>
          <p:grpSpPr>
            <a:xfrm rot="0">
              <a:off x="0" y="0"/>
              <a:ext cx="6286072" cy="793695"/>
              <a:chOff x="0" y="0"/>
              <a:chExt cx="14835406" cy="1873156"/>
            </a:xfrm>
          </p:grpSpPr>
          <p:sp>
            <p:nvSpPr>
              <p:cNvPr name="Freeform 39" id="39"/>
              <p:cNvSpPr/>
              <p:nvPr/>
            </p:nvSpPr>
            <p:spPr>
              <a:xfrm flipH="false" flipV="false" rot="0">
                <a:off x="0" y="0"/>
                <a:ext cx="14835406" cy="1873156"/>
              </a:xfrm>
              <a:custGeom>
                <a:avLst/>
                <a:gdLst/>
                <a:ahLst/>
                <a:cxnLst/>
                <a:rect r="r" b="b" t="t" l="l"/>
                <a:pathLst>
                  <a:path h="1873156" w="14835406">
                    <a:moveTo>
                      <a:pt x="14835406" y="936578"/>
                    </a:moveTo>
                    <a:cubicBezTo>
                      <a:pt x="14835406" y="1444658"/>
                      <a:pt x="14407035" y="1873156"/>
                      <a:pt x="13878461" y="1873156"/>
                    </a:cubicBezTo>
                    <a:lnTo>
                      <a:pt x="956945" y="1873156"/>
                    </a:lnTo>
                    <a:cubicBezTo>
                      <a:pt x="428371" y="1873156"/>
                      <a:pt x="0" y="1444658"/>
                      <a:pt x="0" y="936578"/>
                    </a:cubicBezTo>
                    <a:cubicBezTo>
                      <a:pt x="0" y="428371"/>
                      <a:pt x="428371" y="0"/>
                      <a:pt x="956945" y="0"/>
                    </a:cubicBezTo>
                    <a:lnTo>
                      <a:pt x="13878461" y="0"/>
                    </a:lnTo>
                    <a:cubicBezTo>
                      <a:pt x="14406908" y="0"/>
                      <a:pt x="14835406" y="428371"/>
                      <a:pt x="14835406" y="936578"/>
                    </a:cubicBezTo>
                    <a:close/>
                  </a:path>
                </a:pathLst>
              </a:custGeom>
              <a:solidFill>
                <a:srgbClr val="137DFF"/>
              </a:solidFill>
            </p:spPr>
          </p:sp>
        </p:grpSp>
        <p:sp>
          <p:nvSpPr>
            <p:cNvPr name="TextBox 40" id="40"/>
            <p:cNvSpPr txBox="true"/>
            <p:nvPr/>
          </p:nvSpPr>
          <p:spPr>
            <a:xfrm rot="0">
              <a:off x="951967" y="201691"/>
              <a:ext cx="4382137" cy="352213"/>
            </a:xfrm>
            <a:prstGeom prst="rect">
              <a:avLst/>
            </a:prstGeom>
          </p:spPr>
          <p:txBody>
            <a:bodyPr anchor="t" rtlCol="false" tIns="0" lIns="0" bIns="0" rIns="0">
              <a:spAutoFit/>
            </a:bodyPr>
            <a:lstStyle/>
            <a:p>
              <a:pPr algn="ctr">
                <a:lnSpc>
                  <a:spcPts val="2239"/>
                </a:lnSpc>
              </a:pPr>
              <a:r>
                <a:rPr lang="en-US" sz="1599">
                  <a:solidFill>
                    <a:srgbClr val="FDFDFD"/>
                  </a:solidFill>
                  <a:latin typeface="DM Sans"/>
                  <a:ea typeface="DM Sans"/>
                  <a:cs typeface="DM Sans"/>
                  <a:sym typeface="DM Sans"/>
                </a:rPr>
                <a:t>Furnishing web pages</a:t>
              </a:r>
            </a:p>
          </p:txBody>
        </p:sp>
      </p:grpSp>
      <p:grpSp>
        <p:nvGrpSpPr>
          <p:cNvPr name="Group 41" id="41"/>
          <p:cNvGrpSpPr/>
          <p:nvPr/>
        </p:nvGrpSpPr>
        <p:grpSpPr>
          <a:xfrm rot="0">
            <a:off x="14097349" y="8341903"/>
            <a:ext cx="3134944" cy="595272"/>
            <a:chOff x="0" y="0"/>
            <a:chExt cx="4179925" cy="793695"/>
          </a:xfrm>
        </p:grpSpPr>
        <p:grpSp>
          <p:nvGrpSpPr>
            <p:cNvPr name="Group 42" id="42"/>
            <p:cNvGrpSpPr/>
            <p:nvPr/>
          </p:nvGrpSpPr>
          <p:grpSpPr>
            <a:xfrm rot="0">
              <a:off x="0" y="0"/>
              <a:ext cx="4179925" cy="793695"/>
              <a:chOff x="0" y="0"/>
              <a:chExt cx="9864807" cy="1873156"/>
            </a:xfrm>
          </p:grpSpPr>
          <p:sp>
            <p:nvSpPr>
              <p:cNvPr name="Freeform 43" id="43"/>
              <p:cNvSpPr/>
              <p:nvPr/>
            </p:nvSpPr>
            <p:spPr>
              <a:xfrm flipH="false" flipV="false" rot="0">
                <a:off x="0" y="0"/>
                <a:ext cx="9864807" cy="1873156"/>
              </a:xfrm>
              <a:custGeom>
                <a:avLst/>
                <a:gdLst/>
                <a:ahLst/>
                <a:cxnLst/>
                <a:rect r="r" b="b" t="t" l="l"/>
                <a:pathLst>
                  <a:path h="1873156" w="9864807">
                    <a:moveTo>
                      <a:pt x="9864807" y="936578"/>
                    </a:moveTo>
                    <a:cubicBezTo>
                      <a:pt x="9864807" y="1444658"/>
                      <a:pt x="9436436" y="1873156"/>
                      <a:pt x="8907862" y="1873156"/>
                    </a:cubicBezTo>
                    <a:lnTo>
                      <a:pt x="956945" y="1873156"/>
                    </a:lnTo>
                    <a:cubicBezTo>
                      <a:pt x="428371" y="1873156"/>
                      <a:pt x="0" y="1444658"/>
                      <a:pt x="0" y="936578"/>
                    </a:cubicBezTo>
                    <a:cubicBezTo>
                      <a:pt x="0" y="428371"/>
                      <a:pt x="428371" y="0"/>
                      <a:pt x="956945" y="0"/>
                    </a:cubicBezTo>
                    <a:lnTo>
                      <a:pt x="8907862" y="0"/>
                    </a:lnTo>
                    <a:cubicBezTo>
                      <a:pt x="9436309" y="0"/>
                      <a:pt x="9864807" y="428371"/>
                      <a:pt x="9864807" y="936578"/>
                    </a:cubicBezTo>
                    <a:close/>
                  </a:path>
                </a:pathLst>
              </a:custGeom>
              <a:solidFill>
                <a:srgbClr val="0061FF"/>
              </a:solidFill>
            </p:spPr>
          </p:sp>
        </p:grpSp>
        <p:sp>
          <p:nvSpPr>
            <p:cNvPr name="TextBox 44" id="44"/>
            <p:cNvSpPr txBox="true"/>
            <p:nvPr/>
          </p:nvSpPr>
          <p:spPr>
            <a:xfrm rot="0">
              <a:off x="482749" y="201691"/>
              <a:ext cx="3214426" cy="352213"/>
            </a:xfrm>
            <a:prstGeom prst="rect">
              <a:avLst/>
            </a:prstGeom>
          </p:spPr>
          <p:txBody>
            <a:bodyPr anchor="t" rtlCol="false" tIns="0" lIns="0" bIns="0" rIns="0">
              <a:spAutoFit/>
            </a:bodyPr>
            <a:lstStyle/>
            <a:p>
              <a:pPr algn="ctr">
                <a:lnSpc>
                  <a:spcPts val="2239"/>
                </a:lnSpc>
              </a:pPr>
              <a:r>
                <a:rPr lang="en-US" sz="1599">
                  <a:solidFill>
                    <a:srgbClr val="FDFDFD"/>
                  </a:solidFill>
                  <a:latin typeface="DM Sans"/>
                  <a:ea typeface="DM Sans"/>
                  <a:cs typeface="DM Sans"/>
                  <a:sym typeface="DM Sans"/>
                </a:rPr>
                <a:t>Testing/Releasing</a:t>
              </a:r>
            </a:p>
          </p:txBody>
        </p:sp>
      </p:grpSp>
      <p:sp>
        <p:nvSpPr>
          <p:cNvPr name="AutoShape 45" id="45"/>
          <p:cNvSpPr/>
          <p:nvPr/>
        </p:nvSpPr>
        <p:spPr>
          <a:xfrm rot="0">
            <a:off x="1028700" y="5220573"/>
            <a:ext cx="16184587" cy="0"/>
          </a:xfrm>
          <a:prstGeom prst="line">
            <a:avLst/>
          </a:prstGeom>
          <a:ln cap="rnd" w="9525">
            <a:solidFill>
              <a:srgbClr val="737373">
                <a:alpha val="29804"/>
              </a:srgbClr>
            </a:solidFill>
            <a:prstDash val="solid"/>
            <a:headEnd type="none" len="sm" w="sm"/>
            <a:tailEnd type="none" len="sm" w="sm"/>
          </a:ln>
        </p:spPr>
      </p:sp>
      <p:sp>
        <p:nvSpPr>
          <p:cNvPr name="AutoShape 46" id="46"/>
          <p:cNvSpPr/>
          <p:nvPr/>
        </p:nvSpPr>
        <p:spPr>
          <a:xfrm rot="0">
            <a:off x="1028700" y="7171922"/>
            <a:ext cx="16184587" cy="0"/>
          </a:xfrm>
          <a:prstGeom prst="line">
            <a:avLst/>
          </a:prstGeom>
          <a:ln cap="rnd" w="9525">
            <a:solidFill>
              <a:srgbClr val="737373">
                <a:alpha val="29804"/>
              </a:srgbClr>
            </a:solidFill>
            <a:prstDash val="solid"/>
            <a:headEnd type="none" len="sm" w="sm"/>
            <a:tailEnd type="none" len="sm" w="sm"/>
          </a:ln>
        </p:spPr>
      </p:sp>
    </p:spTree>
  </p:cSld>
  <p:clrMapOvr>
    <a:masterClrMapping/>
  </p:clrMapOvr>
  <p:transition spd="fast">
    <p:fade/>
  </p:transition>
</p:sld>
</file>

<file path=ppt/slides/slide23.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TextBox 4" id="4"/>
          <p:cNvSpPr txBox="true"/>
          <p:nvPr/>
        </p:nvSpPr>
        <p:spPr>
          <a:xfrm rot="0">
            <a:off x="2339771" y="3413125"/>
            <a:ext cx="9012337" cy="1349375"/>
          </a:xfrm>
          <a:prstGeom prst="rect">
            <a:avLst/>
          </a:prstGeom>
        </p:spPr>
        <p:txBody>
          <a:bodyPr anchor="t" rtlCol="false" tIns="0" lIns="0" bIns="0" rIns="0">
            <a:spAutoFit/>
          </a:bodyPr>
          <a:lstStyle/>
          <a:p>
            <a:pPr algn="l">
              <a:lnSpc>
                <a:spcPts val="10450"/>
              </a:lnSpc>
            </a:pPr>
            <a:r>
              <a:rPr lang="en-US" sz="9500" spc="-475" b="true">
                <a:solidFill>
                  <a:srgbClr val="000000"/>
                </a:solidFill>
                <a:latin typeface="DM Sans Bold"/>
                <a:ea typeface="DM Sans Bold"/>
                <a:cs typeface="DM Sans Bold"/>
                <a:sym typeface="DM Sans Bold"/>
              </a:rPr>
              <a:t>Thank You</a:t>
            </a:r>
          </a:p>
        </p:txBody>
      </p:sp>
      <p:sp>
        <p:nvSpPr>
          <p:cNvPr name="TextBox 5" id="5"/>
          <p:cNvSpPr txBox="true"/>
          <p:nvPr/>
        </p:nvSpPr>
        <p:spPr>
          <a:xfrm rot="0">
            <a:off x="4040073" y="5556725"/>
            <a:ext cx="4038201" cy="389254"/>
          </a:xfrm>
          <a:prstGeom prst="rect">
            <a:avLst/>
          </a:prstGeom>
        </p:spPr>
        <p:txBody>
          <a:bodyPr anchor="t" rtlCol="false" tIns="0" lIns="0" bIns="0" rIns="0">
            <a:spAutoFit/>
          </a:bodyPr>
          <a:lstStyle/>
          <a:p>
            <a:pPr algn="l">
              <a:lnSpc>
                <a:spcPts val="3220"/>
              </a:lnSpc>
            </a:pPr>
            <a:r>
              <a:rPr lang="en-US" sz="2300" spc="-46" b="true">
                <a:solidFill>
                  <a:srgbClr val="57541B"/>
                </a:solidFill>
                <a:latin typeface="DM Sans Bold"/>
                <a:ea typeface="DM Sans Bold"/>
                <a:cs typeface="DM Sans Bold"/>
                <a:sym typeface="DM Sans Bold"/>
              </a:rPr>
              <a:t>For viewing</a:t>
            </a:r>
          </a:p>
        </p:txBody>
      </p:sp>
      <p:grpSp>
        <p:nvGrpSpPr>
          <p:cNvPr name="Group 6" id="6"/>
          <p:cNvGrpSpPr/>
          <p:nvPr/>
        </p:nvGrpSpPr>
        <p:grpSpPr>
          <a:xfrm rot="0">
            <a:off x="7559252" y="4645303"/>
            <a:ext cx="10368471" cy="4004063"/>
            <a:chOff x="0" y="0"/>
            <a:chExt cx="13824628" cy="5338750"/>
          </a:xfrm>
        </p:grpSpPr>
        <p:sp>
          <p:nvSpPr>
            <p:cNvPr name="TextBox 7" id="7"/>
            <p:cNvSpPr txBox="true"/>
            <p:nvPr/>
          </p:nvSpPr>
          <p:spPr>
            <a:xfrm rot="0">
              <a:off x="0" y="495300"/>
              <a:ext cx="13824628" cy="4843450"/>
            </a:xfrm>
            <a:prstGeom prst="rect">
              <a:avLst/>
            </a:prstGeom>
          </p:spPr>
          <p:txBody>
            <a:bodyPr anchor="t" rtlCol="false" tIns="0" lIns="0" bIns="0" rIns="0">
              <a:spAutoFit/>
            </a:bodyPr>
            <a:lstStyle/>
            <a:p>
              <a:pPr algn="ctr" marL="0" indent="0" lvl="0">
                <a:lnSpc>
                  <a:spcPts val="26303"/>
                </a:lnSpc>
              </a:pPr>
              <a:r>
                <a:rPr lang="en-US" sz="26303" spc="-526">
                  <a:solidFill>
                    <a:srgbClr val="323012"/>
                  </a:solidFill>
                  <a:latin typeface="Tomorrow"/>
                  <a:ea typeface="Tomorrow"/>
                  <a:cs typeface="Tomorrow"/>
                  <a:sym typeface="Tomorrow"/>
                </a:rPr>
                <a:t>4CADs</a:t>
              </a:r>
            </a:p>
          </p:txBody>
        </p:sp>
        <p:sp>
          <p:nvSpPr>
            <p:cNvPr name="TextBox 8" id="8"/>
            <p:cNvSpPr txBox="true"/>
            <p:nvPr/>
          </p:nvSpPr>
          <p:spPr>
            <a:xfrm rot="5400000">
              <a:off x="1592204" y="3892870"/>
              <a:ext cx="1548091" cy="550212"/>
            </a:xfrm>
            <a:prstGeom prst="rect">
              <a:avLst/>
            </a:prstGeom>
          </p:spPr>
          <p:txBody>
            <a:bodyPr anchor="t" rtlCol="false" tIns="0" lIns="0" bIns="0" rIns="0">
              <a:spAutoFit/>
            </a:bodyPr>
            <a:lstStyle/>
            <a:p>
              <a:pPr algn="ctr" marL="0" indent="0" lvl="0">
                <a:lnSpc>
                  <a:spcPts val="2945"/>
                </a:lnSpc>
              </a:pPr>
              <a:r>
                <a:rPr lang="en-US" sz="2945" spc="-58">
                  <a:solidFill>
                    <a:srgbClr val="323012"/>
                  </a:solidFill>
                  <a:latin typeface="Tomorrow"/>
                  <a:ea typeface="Tomorrow"/>
                  <a:cs typeface="Tomorrow"/>
                  <a:sym typeface="Tomorrow"/>
                </a:rPr>
                <a:t>for</a:t>
              </a:r>
            </a:p>
          </p:txBody>
        </p:sp>
      </p:grpSp>
    </p:spTree>
  </p:cSld>
  <p:clrMapOvr>
    <a:masterClrMapping/>
  </p:clrMapOvr>
  <p:transition spd="fast">
    <p:cover dir="d"/>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TextBox 4" id="4"/>
          <p:cNvSpPr txBox="true"/>
          <p:nvPr/>
        </p:nvSpPr>
        <p:spPr>
          <a:xfrm rot="5400000">
            <a:off x="2499180" y="8728730"/>
            <a:ext cx="1929732" cy="659493"/>
          </a:xfrm>
          <a:prstGeom prst="rect">
            <a:avLst/>
          </a:prstGeom>
        </p:spPr>
        <p:txBody>
          <a:bodyPr anchor="t" rtlCol="false" tIns="0" lIns="0" bIns="0" rIns="0">
            <a:spAutoFit/>
          </a:bodyPr>
          <a:lstStyle/>
          <a:p>
            <a:pPr algn="ctr" marL="0" indent="0" lvl="0">
              <a:lnSpc>
                <a:spcPts val="4895"/>
              </a:lnSpc>
            </a:pPr>
            <a:r>
              <a:rPr lang="en-US" sz="4895" spc="-97">
                <a:solidFill>
                  <a:srgbClr val="85801A">
                    <a:alpha val="11765"/>
                  </a:srgbClr>
                </a:solidFill>
                <a:latin typeface="Tomorrow"/>
                <a:ea typeface="Tomorrow"/>
                <a:cs typeface="Tomorrow"/>
                <a:sym typeface="Tomorrow"/>
              </a:rPr>
              <a:t>for</a:t>
            </a:r>
          </a:p>
        </p:txBody>
      </p:sp>
      <p:sp>
        <p:nvSpPr>
          <p:cNvPr name="TextBox 5" id="5"/>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grpSp>
        <p:nvGrpSpPr>
          <p:cNvPr name="Group 6" id="6"/>
          <p:cNvGrpSpPr/>
          <p:nvPr/>
        </p:nvGrpSpPr>
        <p:grpSpPr>
          <a:xfrm rot="0">
            <a:off x="11980531" y="1028700"/>
            <a:ext cx="5278769" cy="4987926"/>
            <a:chOff x="0" y="0"/>
            <a:chExt cx="7038358" cy="6650568"/>
          </a:xfrm>
        </p:grpSpPr>
        <p:sp>
          <p:nvSpPr>
            <p:cNvPr name="TextBox 7" id="7"/>
            <p:cNvSpPr txBox="true"/>
            <p:nvPr/>
          </p:nvSpPr>
          <p:spPr>
            <a:xfrm rot="0">
              <a:off x="0" y="-76200"/>
              <a:ext cx="7038358" cy="783167"/>
            </a:xfrm>
            <a:prstGeom prst="rect">
              <a:avLst/>
            </a:prstGeom>
          </p:spPr>
          <p:txBody>
            <a:bodyPr anchor="t" rtlCol="false" tIns="0" lIns="0" bIns="0" rIns="0">
              <a:spAutoFit/>
            </a:bodyPr>
            <a:lstStyle/>
            <a:p>
              <a:pPr algn="l">
                <a:lnSpc>
                  <a:spcPts val="4900"/>
                </a:lnSpc>
              </a:pPr>
              <a:r>
                <a:rPr lang="en-US" sz="3500" spc="-70" b="true">
                  <a:solidFill>
                    <a:srgbClr val="00BC51"/>
                  </a:solidFill>
                  <a:latin typeface="DM Sans Bold"/>
                  <a:ea typeface="DM Sans Bold"/>
                  <a:cs typeface="DM Sans Bold"/>
                  <a:sym typeface="DM Sans Bold"/>
                </a:rPr>
                <a:t>What we’re building</a:t>
              </a:r>
            </a:p>
          </p:txBody>
        </p:sp>
        <p:sp>
          <p:nvSpPr>
            <p:cNvPr name="TextBox 8" id="8"/>
            <p:cNvSpPr txBox="true"/>
            <p:nvPr/>
          </p:nvSpPr>
          <p:spPr>
            <a:xfrm rot="0">
              <a:off x="0" y="1225763"/>
              <a:ext cx="7038358" cy="5424805"/>
            </a:xfrm>
            <a:prstGeom prst="rect">
              <a:avLst/>
            </a:prstGeom>
          </p:spPr>
          <p:txBody>
            <a:bodyPr anchor="t" rtlCol="false" tIns="0" lIns="0" bIns="0" rIns="0">
              <a:spAutoFit/>
            </a:bodyPr>
            <a:lstStyle/>
            <a:p>
              <a:pPr algn="l">
                <a:lnSpc>
                  <a:spcPts val="2940"/>
                </a:lnSpc>
              </a:pPr>
              <a:r>
                <a:rPr lang="en-US" sz="2100">
                  <a:solidFill>
                    <a:srgbClr val="000000"/>
                  </a:solidFill>
                  <a:latin typeface="DM Sans"/>
                  <a:ea typeface="DM Sans"/>
                  <a:cs typeface="DM Sans"/>
                  <a:sym typeface="DM Sans"/>
                </a:rPr>
                <a:t>4CADs is a website designed by 4 College of Architecture and Design students for students, especially those in design-related fields like Architecture or Industrial Design for instance. It addresses a challenge many early-stage designers face: finding reliable, educational resources for learning about materials that can meet their needs for academic or personal projects and even early professional work.</a:t>
              </a:r>
            </a:p>
          </p:txBody>
        </p:sp>
      </p:grpSp>
      <p:grpSp>
        <p:nvGrpSpPr>
          <p:cNvPr name="Group 9" id="9"/>
          <p:cNvGrpSpPr/>
          <p:nvPr/>
        </p:nvGrpSpPr>
        <p:grpSpPr>
          <a:xfrm rot="0">
            <a:off x="527641" y="4541443"/>
            <a:ext cx="17232718" cy="6654875"/>
            <a:chOff x="0" y="0"/>
            <a:chExt cx="22976957" cy="8873167"/>
          </a:xfrm>
        </p:grpSpPr>
        <p:sp>
          <p:nvSpPr>
            <p:cNvPr name="TextBox 10" id="10"/>
            <p:cNvSpPr txBox="true"/>
            <p:nvPr/>
          </p:nvSpPr>
          <p:spPr>
            <a:xfrm rot="0">
              <a:off x="0" y="828675"/>
              <a:ext cx="22976957" cy="8044492"/>
            </a:xfrm>
            <a:prstGeom prst="rect">
              <a:avLst/>
            </a:prstGeom>
          </p:spPr>
          <p:txBody>
            <a:bodyPr anchor="t" rtlCol="false" tIns="0" lIns="0" bIns="0" rIns="0">
              <a:spAutoFit/>
            </a:bodyPr>
            <a:lstStyle/>
            <a:p>
              <a:pPr algn="ctr" marL="0" indent="0" lvl="0">
                <a:lnSpc>
                  <a:spcPts val="43717"/>
                </a:lnSpc>
              </a:pPr>
              <a:r>
                <a:rPr lang="en-US" sz="43717" spc="-874">
                  <a:solidFill>
                    <a:srgbClr val="85801A">
                      <a:alpha val="8627"/>
                    </a:srgbClr>
                  </a:solidFill>
                  <a:latin typeface="Tomorrow"/>
                  <a:ea typeface="Tomorrow"/>
                  <a:cs typeface="Tomorrow"/>
                  <a:sym typeface="Tomorrow"/>
                </a:rPr>
                <a:t>4CADs</a:t>
              </a:r>
            </a:p>
          </p:txBody>
        </p:sp>
        <p:sp>
          <p:nvSpPr>
            <p:cNvPr name="TextBox 11" id="11"/>
            <p:cNvSpPr txBox="true"/>
            <p:nvPr/>
          </p:nvSpPr>
          <p:spPr>
            <a:xfrm rot="5400000">
              <a:off x="2643006" y="6473356"/>
              <a:ext cx="2572976" cy="907898"/>
            </a:xfrm>
            <a:prstGeom prst="rect">
              <a:avLst/>
            </a:prstGeom>
          </p:spPr>
          <p:txBody>
            <a:bodyPr anchor="t" rtlCol="false" tIns="0" lIns="0" bIns="0" rIns="0">
              <a:spAutoFit/>
            </a:bodyPr>
            <a:lstStyle/>
            <a:p>
              <a:pPr algn="ctr" marL="0" indent="0" lvl="0">
                <a:lnSpc>
                  <a:spcPts val="4895"/>
                </a:lnSpc>
              </a:pPr>
              <a:r>
                <a:rPr lang="en-US" sz="4895" spc="-97">
                  <a:solidFill>
                    <a:srgbClr val="85801A">
                      <a:alpha val="11765"/>
                    </a:srgbClr>
                  </a:solidFill>
                  <a:latin typeface="Tomorrow"/>
                  <a:ea typeface="Tomorrow"/>
                  <a:cs typeface="Tomorrow"/>
                  <a:sym typeface="Tomorrow"/>
                </a:rPr>
                <a:t>for</a:t>
              </a:r>
            </a:p>
          </p:txBody>
        </p:sp>
      </p:grpSp>
      <p:sp>
        <p:nvSpPr>
          <p:cNvPr name="Freeform 12" id="12"/>
          <p:cNvSpPr/>
          <p:nvPr/>
        </p:nvSpPr>
        <p:spPr>
          <a:xfrm flipH="false" flipV="false" rot="0">
            <a:off x="527641" y="2301025"/>
            <a:ext cx="10755834" cy="7540943"/>
          </a:xfrm>
          <a:custGeom>
            <a:avLst/>
            <a:gdLst/>
            <a:ahLst/>
            <a:cxnLst/>
            <a:rect r="r" b="b" t="t" l="l"/>
            <a:pathLst>
              <a:path h="7540943" w="10755834">
                <a:moveTo>
                  <a:pt x="0" y="0"/>
                </a:moveTo>
                <a:lnTo>
                  <a:pt x="10755834" y="0"/>
                </a:lnTo>
                <a:lnTo>
                  <a:pt x="10755834" y="7540943"/>
                </a:lnTo>
                <a:lnTo>
                  <a:pt x="0" y="7540943"/>
                </a:lnTo>
                <a:lnTo>
                  <a:pt x="0" y="0"/>
                </a:lnTo>
                <a:close/>
              </a:path>
            </a:pathLst>
          </a:custGeom>
          <a:blipFill>
            <a:blip r:embed="rId2"/>
            <a:stretch>
              <a:fillRect l="-9192" t="-4652" r="-7915" b="-2405"/>
            </a:stretch>
          </a:blipFill>
        </p:spPr>
      </p:sp>
      <p:grpSp>
        <p:nvGrpSpPr>
          <p:cNvPr name="Group 13" id="13"/>
          <p:cNvGrpSpPr/>
          <p:nvPr/>
        </p:nvGrpSpPr>
        <p:grpSpPr>
          <a:xfrm rot="0">
            <a:off x="527641" y="2301025"/>
            <a:ext cx="10755834" cy="7540943"/>
            <a:chOff x="0" y="0"/>
            <a:chExt cx="2832812" cy="1986092"/>
          </a:xfrm>
        </p:grpSpPr>
        <p:sp>
          <p:nvSpPr>
            <p:cNvPr name="Freeform 14" id="14"/>
            <p:cNvSpPr/>
            <p:nvPr/>
          </p:nvSpPr>
          <p:spPr>
            <a:xfrm flipH="false" flipV="false" rot="0">
              <a:off x="0" y="0"/>
              <a:ext cx="2832812" cy="1986092"/>
            </a:xfrm>
            <a:custGeom>
              <a:avLst/>
              <a:gdLst/>
              <a:ahLst/>
              <a:cxnLst/>
              <a:rect r="r" b="b" t="t" l="l"/>
              <a:pathLst>
                <a:path h="1986092" w="2832812">
                  <a:moveTo>
                    <a:pt x="0" y="0"/>
                  </a:moveTo>
                  <a:lnTo>
                    <a:pt x="2832812" y="0"/>
                  </a:lnTo>
                  <a:lnTo>
                    <a:pt x="2832812" y="1986092"/>
                  </a:lnTo>
                  <a:lnTo>
                    <a:pt x="0" y="1986092"/>
                  </a:lnTo>
                  <a:close/>
                </a:path>
              </a:pathLst>
            </a:custGeom>
            <a:solidFill>
              <a:srgbClr val="000000">
                <a:alpha val="0"/>
              </a:srgbClr>
            </a:solidFill>
            <a:ln w="114300" cap="sq">
              <a:solidFill>
                <a:srgbClr val="00BC51"/>
              </a:solidFill>
              <a:prstDash val="solid"/>
              <a:miter/>
            </a:ln>
          </p:spPr>
        </p:sp>
        <p:sp>
          <p:nvSpPr>
            <p:cNvPr name="TextBox 15" id="15"/>
            <p:cNvSpPr txBox="true"/>
            <p:nvPr/>
          </p:nvSpPr>
          <p:spPr>
            <a:xfrm>
              <a:off x="0" y="-85725"/>
              <a:ext cx="2832812" cy="2071817"/>
            </a:xfrm>
            <a:prstGeom prst="rect">
              <a:avLst/>
            </a:prstGeom>
          </p:spPr>
          <p:txBody>
            <a:bodyPr anchor="ctr" rtlCol="false" tIns="50800" lIns="50800" bIns="50800" rIns="50800"/>
            <a:lstStyle/>
            <a:p>
              <a:pPr algn="ctr">
                <a:lnSpc>
                  <a:spcPts val="3679"/>
                </a:lnSpc>
              </a:pPr>
            </a:p>
          </p:txBody>
        </p:sp>
      </p:grpSp>
      <p:grpSp>
        <p:nvGrpSpPr>
          <p:cNvPr name="Group 16" id="16"/>
          <p:cNvGrpSpPr/>
          <p:nvPr/>
        </p:nvGrpSpPr>
        <p:grpSpPr>
          <a:xfrm rot="0">
            <a:off x="527641" y="355603"/>
            <a:ext cx="12218741" cy="1460460"/>
            <a:chOff x="0" y="0"/>
            <a:chExt cx="16291654" cy="1947279"/>
          </a:xfrm>
        </p:grpSpPr>
        <p:sp>
          <p:nvSpPr>
            <p:cNvPr name="TextBox 17" id="17"/>
            <p:cNvSpPr txBox="true"/>
            <p:nvPr/>
          </p:nvSpPr>
          <p:spPr>
            <a:xfrm rot="0">
              <a:off x="0" y="392587"/>
              <a:ext cx="16291654" cy="1554692"/>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Project Summary</a:t>
              </a:r>
            </a:p>
          </p:txBody>
        </p:sp>
        <p:sp>
          <p:nvSpPr>
            <p:cNvPr name="TextBox 18" id="18"/>
            <p:cNvSpPr txBox="true"/>
            <p:nvPr/>
          </p:nvSpPr>
          <p:spPr>
            <a:xfrm rot="0">
              <a:off x="0" y="-28575"/>
              <a:ext cx="16291654" cy="364700"/>
            </a:xfrm>
            <a:prstGeom prst="rect">
              <a:avLst/>
            </a:prstGeom>
          </p:spPr>
          <p:txBody>
            <a:bodyPr anchor="t" rtlCol="false" tIns="0" lIns="0" bIns="0" rIns="0">
              <a:spAutoFit/>
            </a:bodyPr>
            <a:lstStyle/>
            <a:p>
              <a:pPr algn="just">
                <a:lnSpc>
                  <a:spcPts val="2380"/>
                </a:lnSpc>
              </a:pPr>
              <a:r>
                <a:rPr lang="en-US" b="true" sz="1700" spc="85">
                  <a:solidFill>
                    <a:srgbClr val="57541B"/>
                  </a:solidFill>
                  <a:latin typeface="DM Sans Bold"/>
                  <a:ea typeface="DM Sans Bold"/>
                  <a:cs typeface="DM Sans Bold"/>
                  <a:sym typeface="DM Sans Bold"/>
                </a:rPr>
                <a:t>INTRODUCTION</a:t>
              </a:r>
            </a:p>
          </p:txBody>
        </p:sp>
      </p:grpSp>
    </p:spTree>
  </p:cSld>
  <p:clrMapOvr>
    <a:masterClrMapping/>
  </p:clrMapOvr>
  <p:transition spd="med">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8878977" y="-367416"/>
            <a:ext cx="9976090" cy="3852534"/>
            <a:chOff x="0" y="0"/>
            <a:chExt cx="13301453" cy="5136712"/>
          </a:xfrm>
        </p:grpSpPr>
        <p:sp>
          <p:nvSpPr>
            <p:cNvPr name="TextBox 3" id="3"/>
            <p:cNvSpPr txBox="true"/>
            <p:nvPr/>
          </p:nvSpPr>
          <p:spPr>
            <a:xfrm rot="0">
              <a:off x="0" y="476250"/>
              <a:ext cx="13301453" cy="4660462"/>
            </a:xfrm>
            <a:prstGeom prst="rect">
              <a:avLst/>
            </a:prstGeom>
          </p:spPr>
          <p:txBody>
            <a:bodyPr anchor="t" rtlCol="false" tIns="0" lIns="0" bIns="0" rIns="0">
              <a:spAutoFit/>
            </a:bodyPr>
            <a:lstStyle/>
            <a:p>
              <a:pPr algn="ctr" marL="0" indent="0" lvl="0">
                <a:lnSpc>
                  <a:spcPts val="25307"/>
                </a:lnSpc>
              </a:pPr>
              <a:r>
                <a:rPr lang="en-US" sz="25307" spc="-506">
                  <a:solidFill>
                    <a:srgbClr val="85801A">
                      <a:alpha val="8627"/>
                    </a:srgbClr>
                  </a:solidFill>
                  <a:latin typeface="Tomorrow"/>
                  <a:ea typeface="Tomorrow"/>
                  <a:cs typeface="Tomorrow"/>
                  <a:sym typeface="Tomorrow"/>
                </a:rPr>
                <a:t>4CADs</a:t>
              </a:r>
            </a:p>
          </p:txBody>
        </p:sp>
        <p:sp>
          <p:nvSpPr>
            <p:cNvPr name="TextBox 4" id="4"/>
            <p:cNvSpPr txBox="true"/>
            <p:nvPr/>
          </p:nvSpPr>
          <p:spPr>
            <a:xfrm rot="5400000">
              <a:off x="1531048" y="3746451"/>
              <a:ext cx="1489506" cy="527588"/>
            </a:xfrm>
            <a:prstGeom prst="rect">
              <a:avLst/>
            </a:prstGeom>
          </p:spPr>
          <p:txBody>
            <a:bodyPr anchor="t" rtlCol="false" tIns="0" lIns="0" bIns="0" rIns="0">
              <a:spAutoFit/>
            </a:bodyPr>
            <a:lstStyle/>
            <a:p>
              <a:pPr algn="ctr" marL="0" indent="0" lvl="0">
                <a:lnSpc>
                  <a:spcPts val="2834"/>
                </a:lnSpc>
              </a:pPr>
              <a:r>
                <a:rPr lang="en-US" sz="2834" spc="-56">
                  <a:solidFill>
                    <a:srgbClr val="85801A">
                      <a:alpha val="11765"/>
                    </a:srgbClr>
                  </a:solidFill>
                  <a:latin typeface="Tomorrow"/>
                  <a:ea typeface="Tomorrow"/>
                  <a:cs typeface="Tomorrow"/>
                  <a:sym typeface="Tomorrow"/>
                </a:rPr>
                <a:t>for</a:t>
              </a:r>
            </a:p>
          </p:txBody>
        </p:sp>
      </p:grpSp>
      <p:grpSp>
        <p:nvGrpSpPr>
          <p:cNvPr name="Group 5" id="5"/>
          <p:cNvGrpSpPr/>
          <p:nvPr/>
        </p:nvGrpSpPr>
        <p:grpSpPr>
          <a:xfrm rot="0">
            <a:off x="0" y="0"/>
            <a:ext cx="18288000" cy="10287000"/>
            <a:chOff x="0" y="0"/>
            <a:chExt cx="6186311" cy="3479800"/>
          </a:xfrm>
        </p:grpSpPr>
        <p:sp>
          <p:nvSpPr>
            <p:cNvPr name="Freeform 6" id="6"/>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TextBox 7" id="7"/>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sp>
        <p:nvSpPr>
          <p:cNvPr name="Freeform 8" id="8"/>
          <p:cNvSpPr/>
          <p:nvPr/>
        </p:nvSpPr>
        <p:spPr>
          <a:xfrm flipH="false" flipV="false" rot="0">
            <a:off x="13320468" y="1718319"/>
            <a:ext cx="4724644" cy="3174036"/>
          </a:xfrm>
          <a:custGeom>
            <a:avLst/>
            <a:gdLst/>
            <a:ahLst/>
            <a:cxnLst/>
            <a:rect r="r" b="b" t="t" l="l"/>
            <a:pathLst>
              <a:path h="3174036" w="4724644">
                <a:moveTo>
                  <a:pt x="0" y="0"/>
                </a:moveTo>
                <a:lnTo>
                  <a:pt x="4724644" y="0"/>
                </a:lnTo>
                <a:lnTo>
                  <a:pt x="4724644" y="3174035"/>
                </a:lnTo>
                <a:lnTo>
                  <a:pt x="0" y="3174035"/>
                </a:lnTo>
                <a:lnTo>
                  <a:pt x="0" y="0"/>
                </a:lnTo>
                <a:close/>
              </a:path>
            </a:pathLst>
          </a:custGeom>
          <a:blipFill>
            <a:blip r:embed="rId2"/>
            <a:stretch>
              <a:fillRect l="0" t="0" r="0" b="0"/>
            </a:stretch>
          </a:blipFill>
        </p:spPr>
      </p:sp>
      <p:grpSp>
        <p:nvGrpSpPr>
          <p:cNvPr name="Group 9" id="9"/>
          <p:cNvGrpSpPr/>
          <p:nvPr/>
        </p:nvGrpSpPr>
        <p:grpSpPr>
          <a:xfrm rot="0">
            <a:off x="527641" y="3165959"/>
            <a:ext cx="17232718" cy="6654875"/>
            <a:chOff x="0" y="0"/>
            <a:chExt cx="22976957" cy="8873167"/>
          </a:xfrm>
        </p:grpSpPr>
        <p:sp>
          <p:nvSpPr>
            <p:cNvPr name="TextBox 10" id="10"/>
            <p:cNvSpPr txBox="true"/>
            <p:nvPr/>
          </p:nvSpPr>
          <p:spPr>
            <a:xfrm rot="0">
              <a:off x="0" y="828675"/>
              <a:ext cx="22976957" cy="8044492"/>
            </a:xfrm>
            <a:prstGeom prst="rect">
              <a:avLst/>
            </a:prstGeom>
          </p:spPr>
          <p:txBody>
            <a:bodyPr anchor="t" rtlCol="false" tIns="0" lIns="0" bIns="0" rIns="0">
              <a:spAutoFit/>
            </a:bodyPr>
            <a:lstStyle/>
            <a:p>
              <a:pPr algn="ctr" marL="0" indent="0" lvl="0">
                <a:lnSpc>
                  <a:spcPts val="43717"/>
                </a:lnSpc>
              </a:pPr>
            </a:p>
          </p:txBody>
        </p:sp>
        <p:sp>
          <p:nvSpPr>
            <p:cNvPr name="TextBox 11" id="11"/>
            <p:cNvSpPr txBox="true"/>
            <p:nvPr/>
          </p:nvSpPr>
          <p:spPr>
            <a:xfrm rot="5400000">
              <a:off x="2643006" y="6473356"/>
              <a:ext cx="2572976" cy="907898"/>
            </a:xfrm>
            <a:prstGeom prst="rect">
              <a:avLst/>
            </a:prstGeom>
          </p:spPr>
          <p:txBody>
            <a:bodyPr anchor="t" rtlCol="false" tIns="0" lIns="0" bIns="0" rIns="0">
              <a:spAutoFit/>
            </a:bodyPr>
            <a:lstStyle/>
            <a:p>
              <a:pPr algn="ctr" marL="0" indent="0" lvl="0">
                <a:lnSpc>
                  <a:spcPts val="4895"/>
                </a:lnSpc>
              </a:pPr>
              <a:r>
                <a:rPr lang="en-US" sz="4895" spc="-97">
                  <a:solidFill>
                    <a:srgbClr val="85801A">
                      <a:alpha val="11765"/>
                    </a:srgbClr>
                  </a:solidFill>
                  <a:latin typeface="Tomorrow"/>
                  <a:ea typeface="Tomorrow"/>
                  <a:cs typeface="Tomorrow"/>
                  <a:sym typeface="Tomorrow"/>
                </a:rPr>
                <a:t>for</a:t>
              </a:r>
            </a:p>
          </p:txBody>
        </p:sp>
      </p:grpSp>
      <p:pic>
        <p:nvPicPr>
          <p:cNvPr name="Picture 12" id="12"/>
          <p:cNvPicPr>
            <a:picLocks noChangeAspect="true"/>
          </p:cNvPicPr>
          <p:nvPr/>
        </p:nvPicPr>
        <p:blipFill>
          <a:blip r:embed="rId3"/>
          <a:srcRect l="0" t="0" r="0" b="0"/>
          <a:stretch>
            <a:fillRect/>
          </a:stretch>
        </p:blipFill>
        <p:spPr>
          <a:xfrm flipH="false" flipV="false" rot="0">
            <a:off x="14089203" y="3058980"/>
            <a:ext cx="194702" cy="213958"/>
          </a:xfrm>
          <a:prstGeom prst="rect">
            <a:avLst/>
          </a:prstGeom>
        </p:spPr>
      </p:pic>
      <p:sp>
        <p:nvSpPr>
          <p:cNvPr name="AutoShape 13" id="13"/>
          <p:cNvSpPr/>
          <p:nvPr/>
        </p:nvSpPr>
        <p:spPr>
          <a:xfrm>
            <a:off x="7374782" y="3165959"/>
            <a:ext cx="6492240" cy="0"/>
          </a:xfrm>
          <a:prstGeom prst="line">
            <a:avLst/>
          </a:prstGeom>
          <a:ln cap="flat" w="38100">
            <a:solidFill>
              <a:srgbClr val="000000">
                <a:alpha val="0"/>
              </a:srgbClr>
            </a:solidFill>
            <a:prstDash val="sysDot"/>
            <a:headEnd type="none" len="sm" w="sm"/>
            <a:tailEnd type="none" len="sm" w="sm"/>
          </a:ln>
        </p:spPr>
      </p:sp>
      <p:sp>
        <p:nvSpPr>
          <p:cNvPr name="Freeform 14" id="14"/>
          <p:cNvSpPr/>
          <p:nvPr/>
        </p:nvSpPr>
        <p:spPr>
          <a:xfrm flipH="false" flipV="false" rot="0">
            <a:off x="8078043" y="1718319"/>
            <a:ext cx="4882890" cy="3174036"/>
          </a:xfrm>
          <a:custGeom>
            <a:avLst/>
            <a:gdLst/>
            <a:ahLst/>
            <a:cxnLst/>
            <a:rect r="r" b="b" t="t" l="l"/>
            <a:pathLst>
              <a:path h="3174036" w="4882890">
                <a:moveTo>
                  <a:pt x="0" y="0"/>
                </a:moveTo>
                <a:lnTo>
                  <a:pt x="4882890" y="0"/>
                </a:lnTo>
                <a:lnTo>
                  <a:pt x="4882890" y="3174035"/>
                </a:lnTo>
                <a:lnTo>
                  <a:pt x="0" y="3174035"/>
                </a:lnTo>
                <a:lnTo>
                  <a:pt x="0" y="0"/>
                </a:lnTo>
                <a:close/>
              </a:path>
            </a:pathLst>
          </a:custGeom>
          <a:blipFill>
            <a:blip r:embed="rId4"/>
            <a:stretch>
              <a:fillRect l="-9912" t="-5205" r="-8275" b="-11328"/>
            </a:stretch>
          </a:blipFill>
        </p:spPr>
      </p:sp>
      <p:pic>
        <p:nvPicPr>
          <p:cNvPr name="Picture 15" id="15"/>
          <p:cNvPicPr>
            <a:picLocks noChangeAspect="true"/>
          </p:cNvPicPr>
          <p:nvPr/>
        </p:nvPicPr>
        <p:blipFill>
          <a:blip r:embed="rId3"/>
          <a:srcRect l="0" t="0" r="0" b="0"/>
          <a:stretch>
            <a:fillRect/>
          </a:stretch>
        </p:blipFill>
        <p:spPr>
          <a:xfrm flipH="false" flipV="false" rot="0">
            <a:off x="8842383" y="2952001"/>
            <a:ext cx="194702" cy="213958"/>
          </a:xfrm>
          <a:prstGeom prst="rect">
            <a:avLst/>
          </a:prstGeom>
        </p:spPr>
      </p:pic>
      <p:sp>
        <p:nvSpPr>
          <p:cNvPr name="Freeform 16" id="16"/>
          <p:cNvSpPr/>
          <p:nvPr/>
        </p:nvSpPr>
        <p:spPr>
          <a:xfrm flipH="false" flipV="false" rot="0">
            <a:off x="13144857" y="5511721"/>
            <a:ext cx="4878824" cy="3282666"/>
          </a:xfrm>
          <a:custGeom>
            <a:avLst/>
            <a:gdLst/>
            <a:ahLst/>
            <a:cxnLst/>
            <a:rect r="r" b="b" t="t" l="l"/>
            <a:pathLst>
              <a:path h="3282666" w="4878824">
                <a:moveTo>
                  <a:pt x="0" y="0"/>
                </a:moveTo>
                <a:lnTo>
                  <a:pt x="4878825" y="0"/>
                </a:lnTo>
                <a:lnTo>
                  <a:pt x="4878825" y="3282666"/>
                </a:lnTo>
                <a:lnTo>
                  <a:pt x="0" y="3282666"/>
                </a:lnTo>
                <a:lnTo>
                  <a:pt x="0" y="0"/>
                </a:lnTo>
                <a:close/>
              </a:path>
            </a:pathLst>
          </a:custGeom>
          <a:blipFill>
            <a:blip r:embed="rId5"/>
            <a:stretch>
              <a:fillRect l="0" t="0" r="0" b="0"/>
            </a:stretch>
          </a:blipFill>
        </p:spPr>
      </p:sp>
      <p:sp>
        <p:nvSpPr>
          <p:cNvPr name="TextBox 17" id="17"/>
          <p:cNvSpPr txBox="true"/>
          <p:nvPr/>
        </p:nvSpPr>
        <p:spPr>
          <a:xfrm rot="0">
            <a:off x="1028700" y="904875"/>
            <a:ext cx="7049343" cy="1149350"/>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How we started</a:t>
            </a:r>
          </a:p>
        </p:txBody>
      </p:sp>
      <p:grpSp>
        <p:nvGrpSpPr>
          <p:cNvPr name="Group 18" id="18"/>
          <p:cNvGrpSpPr/>
          <p:nvPr/>
        </p:nvGrpSpPr>
        <p:grpSpPr>
          <a:xfrm rot="0">
            <a:off x="821415" y="3891946"/>
            <a:ext cx="4145197" cy="5202902"/>
            <a:chOff x="0" y="0"/>
            <a:chExt cx="5526930" cy="6937203"/>
          </a:xfrm>
        </p:grpSpPr>
        <p:sp>
          <p:nvSpPr>
            <p:cNvPr name="TextBox 19" id="19"/>
            <p:cNvSpPr txBox="true"/>
            <p:nvPr/>
          </p:nvSpPr>
          <p:spPr>
            <a:xfrm rot="0">
              <a:off x="0" y="-190500"/>
              <a:ext cx="3792320" cy="2214033"/>
            </a:xfrm>
            <a:prstGeom prst="rect">
              <a:avLst/>
            </a:prstGeom>
          </p:spPr>
          <p:txBody>
            <a:bodyPr anchor="t" rtlCol="false" tIns="0" lIns="0" bIns="0" rIns="0">
              <a:spAutoFit/>
            </a:bodyPr>
            <a:lstStyle/>
            <a:p>
              <a:pPr algn="just">
                <a:lnSpc>
                  <a:spcPts val="13999"/>
                </a:lnSpc>
              </a:pPr>
              <a:r>
                <a:rPr lang="en-US" sz="9999" spc="499">
                  <a:solidFill>
                    <a:srgbClr val="57541B"/>
                  </a:solidFill>
                  <a:latin typeface="DM Sans"/>
                  <a:ea typeface="DM Sans"/>
                  <a:cs typeface="DM Sans"/>
                  <a:sym typeface="DM Sans"/>
                </a:rPr>
                <a:t>01</a:t>
              </a:r>
            </a:p>
          </p:txBody>
        </p:sp>
        <p:sp>
          <p:nvSpPr>
            <p:cNvPr name="TextBox 20" id="20"/>
            <p:cNvSpPr txBox="true"/>
            <p:nvPr/>
          </p:nvSpPr>
          <p:spPr>
            <a:xfrm rot="0">
              <a:off x="0" y="1981862"/>
              <a:ext cx="5526930" cy="503131"/>
            </a:xfrm>
            <a:prstGeom prst="rect">
              <a:avLst/>
            </a:prstGeom>
          </p:spPr>
          <p:txBody>
            <a:bodyPr anchor="t" rtlCol="false" tIns="0" lIns="0" bIns="0" rIns="0">
              <a:spAutoFit/>
            </a:bodyPr>
            <a:lstStyle/>
            <a:p>
              <a:pPr algn="l">
                <a:lnSpc>
                  <a:spcPts val="3220"/>
                </a:lnSpc>
              </a:pPr>
              <a:r>
                <a:rPr lang="en-US" sz="2300" spc="-46" b="true">
                  <a:solidFill>
                    <a:srgbClr val="000000"/>
                  </a:solidFill>
                  <a:latin typeface="DM Sans Bold"/>
                  <a:ea typeface="DM Sans Bold"/>
                  <a:cs typeface="DM Sans Bold"/>
                  <a:sym typeface="DM Sans Bold"/>
                </a:rPr>
                <a:t>Functional</a:t>
              </a:r>
            </a:p>
          </p:txBody>
        </p:sp>
        <p:sp>
          <p:nvSpPr>
            <p:cNvPr name="TextBox 21" id="21"/>
            <p:cNvSpPr txBox="true"/>
            <p:nvPr/>
          </p:nvSpPr>
          <p:spPr>
            <a:xfrm rot="0">
              <a:off x="0" y="2651164"/>
              <a:ext cx="5526930" cy="4286039"/>
            </a:xfrm>
            <a:prstGeom prst="rect">
              <a:avLst/>
            </a:prstGeom>
          </p:spPr>
          <p:txBody>
            <a:bodyPr anchor="t" rtlCol="false" tIns="0" lIns="0" bIns="0" rIns="0">
              <a:spAutoFit/>
            </a:bodyPr>
            <a:lstStyle/>
            <a:p>
              <a:pPr algn="l" marL="496569" indent="-248284" lvl="1">
                <a:lnSpc>
                  <a:spcPts val="3679"/>
                </a:lnSpc>
                <a:buFont typeface="Arial"/>
                <a:buChar char="•"/>
              </a:pPr>
              <a:r>
                <a:rPr lang="en-US" sz="2299">
                  <a:solidFill>
                    <a:srgbClr val="000000"/>
                  </a:solidFill>
                  <a:latin typeface="DM Sans"/>
                  <a:ea typeface="DM Sans"/>
                  <a:cs typeface="DM Sans"/>
                  <a:sym typeface="DM Sans"/>
                </a:rPr>
                <a:t>Search bar</a:t>
              </a:r>
            </a:p>
            <a:p>
              <a:pPr algn="l" marL="496569" indent="-248284" lvl="1">
                <a:lnSpc>
                  <a:spcPts val="3679"/>
                </a:lnSpc>
                <a:buFont typeface="Arial"/>
                <a:buChar char="•"/>
              </a:pPr>
              <a:r>
                <a:rPr lang="en-US" sz="2299">
                  <a:solidFill>
                    <a:srgbClr val="000000"/>
                  </a:solidFill>
                  <a:latin typeface="DM Sans"/>
                  <a:ea typeface="DM Sans"/>
                  <a:cs typeface="DM Sans"/>
                  <a:sym typeface="DM Sans"/>
                </a:rPr>
                <a:t>Level of Expertise Page</a:t>
              </a:r>
            </a:p>
            <a:p>
              <a:pPr algn="l" marL="496569" indent="-248284" lvl="1">
                <a:lnSpc>
                  <a:spcPts val="3679"/>
                </a:lnSpc>
                <a:buFont typeface="Arial"/>
                <a:buChar char="•"/>
              </a:pPr>
              <a:r>
                <a:rPr lang="en-US" sz="2299">
                  <a:solidFill>
                    <a:srgbClr val="000000"/>
                  </a:solidFill>
                  <a:latin typeface="DM Sans"/>
                  <a:ea typeface="DM Sans"/>
                  <a:cs typeface="DM Sans"/>
                  <a:sym typeface="DM Sans"/>
                </a:rPr>
                <a:t>Material Catalog</a:t>
              </a:r>
            </a:p>
            <a:p>
              <a:pPr algn="l" marL="496569" indent="-248284" lvl="1">
                <a:lnSpc>
                  <a:spcPts val="3679"/>
                </a:lnSpc>
                <a:buFont typeface="Arial"/>
                <a:buChar char="•"/>
              </a:pPr>
              <a:r>
                <a:rPr lang="en-US" sz="2299">
                  <a:solidFill>
                    <a:srgbClr val="000000"/>
                  </a:solidFill>
                  <a:latin typeface="DM Sans"/>
                  <a:ea typeface="DM Sans"/>
                  <a:cs typeface="DM Sans"/>
                  <a:sym typeface="DM Sans"/>
                </a:rPr>
                <a:t>Educational Content</a:t>
              </a:r>
            </a:p>
            <a:p>
              <a:pPr algn="l" marL="993138" indent="-331046" lvl="2">
                <a:lnSpc>
                  <a:spcPts val="3679"/>
                </a:lnSpc>
                <a:buFont typeface="Arial"/>
                <a:buChar char="⚬"/>
              </a:pPr>
              <a:r>
                <a:rPr lang="en-US" sz="2299">
                  <a:solidFill>
                    <a:srgbClr val="000000"/>
                  </a:solidFill>
                  <a:latin typeface="DM Sans"/>
                  <a:ea typeface="DM Sans"/>
                  <a:cs typeface="DM Sans"/>
                  <a:sym typeface="DM Sans"/>
                </a:rPr>
                <a:t>Real-world uses &amp; why</a:t>
              </a:r>
            </a:p>
            <a:p>
              <a:pPr algn="l" marL="993138" indent="-331046" lvl="2">
                <a:lnSpc>
                  <a:spcPts val="3679"/>
                </a:lnSpc>
                <a:buFont typeface="Arial"/>
                <a:buChar char="⚬"/>
              </a:pPr>
              <a:r>
                <a:rPr lang="en-US" sz="2299">
                  <a:solidFill>
                    <a:srgbClr val="000000"/>
                  </a:solidFill>
                  <a:latin typeface="DM Sans"/>
                  <a:ea typeface="DM Sans"/>
                  <a:cs typeface="DM Sans"/>
                  <a:sym typeface="DM Sans"/>
                </a:rPr>
                <a:t>Material Properties</a:t>
              </a:r>
            </a:p>
            <a:p>
              <a:pPr algn="l" marL="496569" indent="-248284" lvl="1">
                <a:lnSpc>
                  <a:spcPts val="3679"/>
                </a:lnSpc>
                <a:buFont typeface="Arial"/>
                <a:buChar char="•"/>
              </a:pPr>
              <a:r>
                <a:rPr lang="en-US" sz="2299">
                  <a:solidFill>
                    <a:srgbClr val="000000"/>
                  </a:solidFill>
                  <a:latin typeface="DM Sans"/>
                  <a:ea typeface="DM Sans"/>
                  <a:cs typeface="DM Sans"/>
                  <a:sym typeface="DM Sans"/>
                </a:rPr>
                <a:t>Manufacturers/Sellers</a:t>
              </a:r>
            </a:p>
          </p:txBody>
        </p:sp>
      </p:grpSp>
      <p:grpSp>
        <p:nvGrpSpPr>
          <p:cNvPr name="Group 22" id="22"/>
          <p:cNvGrpSpPr/>
          <p:nvPr/>
        </p:nvGrpSpPr>
        <p:grpSpPr>
          <a:xfrm rot="0">
            <a:off x="5995122" y="3891946"/>
            <a:ext cx="5417471" cy="5202902"/>
            <a:chOff x="0" y="0"/>
            <a:chExt cx="7223294" cy="6937203"/>
          </a:xfrm>
        </p:grpSpPr>
        <p:sp>
          <p:nvSpPr>
            <p:cNvPr name="TextBox 23" id="23"/>
            <p:cNvSpPr txBox="true"/>
            <p:nvPr/>
          </p:nvSpPr>
          <p:spPr>
            <a:xfrm rot="0">
              <a:off x="0" y="-190500"/>
              <a:ext cx="4956286" cy="2214033"/>
            </a:xfrm>
            <a:prstGeom prst="rect">
              <a:avLst/>
            </a:prstGeom>
          </p:spPr>
          <p:txBody>
            <a:bodyPr anchor="t" rtlCol="false" tIns="0" lIns="0" bIns="0" rIns="0">
              <a:spAutoFit/>
            </a:bodyPr>
            <a:lstStyle/>
            <a:p>
              <a:pPr algn="just">
                <a:lnSpc>
                  <a:spcPts val="13999"/>
                </a:lnSpc>
              </a:pPr>
              <a:r>
                <a:rPr lang="en-US" sz="9999" spc="499">
                  <a:solidFill>
                    <a:srgbClr val="57541B"/>
                  </a:solidFill>
                  <a:latin typeface="DM Sans"/>
                  <a:ea typeface="DM Sans"/>
                  <a:cs typeface="DM Sans"/>
                  <a:sym typeface="DM Sans"/>
                </a:rPr>
                <a:t>02</a:t>
              </a:r>
            </a:p>
          </p:txBody>
        </p:sp>
        <p:sp>
          <p:nvSpPr>
            <p:cNvPr name="TextBox 24" id="24"/>
            <p:cNvSpPr txBox="true"/>
            <p:nvPr/>
          </p:nvSpPr>
          <p:spPr>
            <a:xfrm rot="0">
              <a:off x="0" y="1981862"/>
              <a:ext cx="7223294" cy="503131"/>
            </a:xfrm>
            <a:prstGeom prst="rect">
              <a:avLst/>
            </a:prstGeom>
          </p:spPr>
          <p:txBody>
            <a:bodyPr anchor="t" rtlCol="false" tIns="0" lIns="0" bIns="0" rIns="0">
              <a:spAutoFit/>
            </a:bodyPr>
            <a:lstStyle/>
            <a:p>
              <a:pPr algn="l">
                <a:lnSpc>
                  <a:spcPts val="3220"/>
                </a:lnSpc>
              </a:pPr>
              <a:r>
                <a:rPr lang="en-US" sz="2300" spc="-46" b="true">
                  <a:solidFill>
                    <a:srgbClr val="000000"/>
                  </a:solidFill>
                  <a:latin typeface="DM Sans Bold"/>
                  <a:ea typeface="DM Sans Bold"/>
                  <a:cs typeface="DM Sans Bold"/>
                  <a:sym typeface="DM Sans Bold"/>
                </a:rPr>
                <a:t>Non-Fuctional</a:t>
              </a:r>
            </a:p>
          </p:txBody>
        </p:sp>
        <p:sp>
          <p:nvSpPr>
            <p:cNvPr name="TextBox 25" id="25"/>
            <p:cNvSpPr txBox="true"/>
            <p:nvPr/>
          </p:nvSpPr>
          <p:spPr>
            <a:xfrm rot="0">
              <a:off x="0" y="2651164"/>
              <a:ext cx="7223294" cy="4286039"/>
            </a:xfrm>
            <a:prstGeom prst="rect">
              <a:avLst/>
            </a:prstGeom>
          </p:spPr>
          <p:txBody>
            <a:bodyPr anchor="t" rtlCol="false" tIns="0" lIns="0" bIns="0" rIns="0">
              <a:spAutoFit/>
            </a:bodyPr>
            <a:lstStyle/>
            <a:p>
              <a:pPr algn="l" marL="496569" indent="-248284" lvl="1">
                <a:lnSpc>
                  <a:spcPts val="3679"/>
                </a:lnSpc>
                <a:buFont typeface="Arial"/>
                <a:buChar char="•"/>
              </a:pPr>
              <a:r>
                <a:rPr lang="en-US" sz="2299">
                  <a:solidFill>
                    <a:srgbClr val="000000"/>
                  </a:solidFill>
                  <a:latin typeface="DM Sans"/>
                  <a:ea typeface="DM Sans"/>
                  <a:cs typeface="DM Sans"/>
                  <a:sym typeface="DM Sans"/>
                </a:rPr>
                <a:t>The interface should be intuitive and easy to navigate.</a:t>
              </a:r>
            </a:p>
            <a:p>
              <a:pPr algn="l" marL="496569" indent="-248284" lvl="1">
                <a:lnSpc>
                  <a:spcPts val="3679"/>
                </a:lnSpc>
                <a:buFont typeface="Arial"/>
                <a:buChar char="•"/>
              </a:pPr>
              <a:r>
                <a:rPr lang="en-US" sz="2299">
                  <a:solidFill>
                    <a:srgbClr val="000000"/>
                  </a:solidFill>
                  <a:latin typeface="DM Sans"/>
                  <a:ea typeface="DM Sans"/>
                  <a:cs typeface="DM Sans"/>
                  <a:sym typeface="DM Sans"/>
                </a:rPr>
                <a:t>The website should be able to handle searches.</a:t>
              </a:r>
            </a:p>
            <a:p>
              <a:pPr algn="l" marL="496569" indent="-248284" lvl="1">
                <a:lnSpc>
                  <a:spcPts val="3679"/>
                </a:lnSpc>
                <a:buFont typeface="Arial"/>
                <a:buChar char="•"/>
              </a:pPr>
              <a:r>
                <a:rPr lang="en-US" sz="2299">
                  <a:solidFill>
                    <a:srgbClr val="000000"/>
                  </a:solidFill>
                  <a:latin typeface="DM Sans"/>
                  <a:ea typeface="DM Sans"/>
                  <a:cs typeface="DM Sans"/>
                  <a:sym typeface="DM Sans"/>
                </a:rPr>
                <a:t>The website should be scalable, allowing for future growth as more materials are added.</a:t>
              </a:r>
            </a:p>
          </p:txBody>
        </p:sp>
      </p:grpSp>
      <p:sp>
        <p:nvSpPr>
          <p:cNvPr name="TextBox 26" id="26"/>
          <p:cNvSpPr txBox="true"/>
          <p:nvPr/>
        </p:nvSpPr>
        <p:spPr>
          <a:xfrm rot="0">
            <a:off x="1282957" y="2884900"/>
            <a:ext cx="5771853" cy="600219"/>
          </a:xfrm>
          <a:prstGeom prst="rect">
            <a:avLst/>
          </a:prstGeom>
        </p:spPr>
        <p:txBody>
          <a:bodyPr anchor="t" rtlCol="false" tIns="0" lIns="0" bIns="0" rIns="0">
            <a:spAutoFit/>
          </a:bodyPr>
          <a:lstStyle/>
          <a:p>
            <a:pPr algn="l">
              <a:lnSpc>
                <a:spcPts val="4614"/>
              </a:lnSpc>
            </a:pPr>
            <a:r>
              <a:rPr lang="en-US" sz="4194" spc="-209" b="true">
                <a:solidFill>
                  <a:srgbClr val="000000"/>
                </a:solidFill>
                <a:latin typeface="DM Sans Bold"/>
                <a:ea typeface="DM Sans Bold"/>
                <a:cs typeface="DM Sans Bold"/>
                <a:sym typeface="DM Sans Bold"/>
              </a:rPr>
              <a:t>Gathering Requirements</a:t>
            </a:r>
          </a:p>
        </p:txBody>
      </p:sp>
      <p:sp>
        <p:nvSpPr>
          <p:cNvPr name="TextBox 27" id="27"/>
          <p:cNvSpPr txBox="true"/>
          <p:nvPr/>
        </p:nvSpPr>
        <p:spPr>
          <a:xfrm rot="0">
            <a:off x="10327244" y="1465263"/>
            <a:ext cx="192244" cy="344740"/>
          </a:xfrm>
          <a:prstGeom prst="rect">
            <a:avLst/>
          </a:prstGeom>
        </p:spPr>
        <p:txBody>
          <a:bodyPr anchor="t" rtlCol="false" tIns="0" lIns="0" bIns="0" rIns="0">
            <a:spAutoFit/>
          </a:bodyPr>
          <a:lstStyle/>
          <a:p>
            <a:pPr algn="l">
              <a:lnSpc>
                <a:spcPts val="2634"/>
              </a:lnSpc>
            </a:pPr>
            <a:r>
              <a:rPr lang="en-US" sz="2394" spc="-119" b="true">
                <a:solidFill>
                  <a:srgbClr val="000000"/>
                </a:solidFill>
                <a:latin typeface="DM Sans Bold"/>
                <a:ea typeface="DM Sans Bold"/>
                <a:cs typeface="DM Sans Bold"/>
                <a:sym typeface="DM Sans Bold"/>
              </a:rPr>
              <a:t>1</a:t>
            </a:r>
          </a:p>
        </p:txBody>
      </p:sp>
      <p:sp>
        <p:nvSpPr>
          <p:cNvPr name="TextBox 28" id="28"/>
          <p:cNvSpPr txBox="true"/>
          <p:nvPr/>
        </p:nvSpPr>
        <p:spPr>
          <a:xfrm rot="0">
            <a:off x="15490545" y="1443632"/>
            <a:ext cx="384488" cy="344740"/>
          </a:xfrm>
          <a:prstGeom prst="rect">
            <a:avLst/>
          </a:prstGeom>
        </p:spPr>
        <p:txBody>
          <a:bodyPr anchor="t" rtlCol="false" tIns="0" lIns="0" bIns="0" rIns="0">
            <a:spAutoFit/>
          </a:bodyPr>
          <a:lstStyle/>
          <a:p>
            <a:pPr algn="l">
              <a:lnSpc>
                <a:spcPts val="2634"/>
              </a:lnSpc>
            </a:pPr>
            <a:r>
              <a:rPr lang="en-US" sz="2394" spc="-119" b="true">
                <a:solidFill>
                  <a:srgbClr val="000000"/>
                </a:solidFill>
                <a:latin typeface="DM Sans Bold"/>
                <a:ea typeface="DM Sans Bold"/>
                <a:cs typeface="DM Sans Bold"/>
                <a:sym typeface="DM Sans Bold"/>
              </a:rPr>
              <a:t>2</a:t>
            </a:r>
          </a:p>
        </p:txBody>
      </p:sp>
      <p:sp>
        <p:nvSpPr>
          <p:cNvPr name="TextBox 29" id="29"/>
          <p:cNvSpPr txBox="true"/>
          <p:nvPr/>
        </p:nvSpPr>
        <p:spPr>
          <a:xfrm rot="0">
            <a:off x="15584270" y="5251918"/>
            <a:ext cx="384488" cy="344740"/>
          </a:xfrm>
          <a:prstGeom prst="rect">
            <a:avLst/>
          </a:prstGeom>
        </p:spPr>
        <p:txBody>
          <a:bodyPr anchor="t" rtlCol="false" tIns="0" lIns="0" bIns="0" rIns="0">
            <a:spAutoFit/>
          </a:bodyPr>
          <a:lstStyle/>
          <a:p>
            <a:pPr algn="l">
              <a:lnSpc>
                <a:spcPts val="2634"/>
              </a:lnSpc>
            </a:pPr>
            <a:r>
              <a:rPr lang="en-US" sz="2394" spc="-119" b="true">
                <a:solidFill>
                  <a:srgbClr val="000000"/>
                </a:solidFill>
                <a:latin typeface="DM Sans Bold"/>
                <a:ea typeface="DM Sans Bold"/>
                <a:cs typeface="DM Sans Bold"/>
                <a:sym typeface="DM Sans Bold"/>
              </a:rPr>
              <a:t>3</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527641" y="838200"/>
            <a:ext cx="17906361" cy="10358118"/>
            <a:chOff x="0" y="0"/>
            <a:chExt cx="23875148" cy="13810824"/>
          </a:xfrm>
        </p:grpSpPr>
        <p:sp>
          <p:nvSpPr>
            <p:cNvPr name="TextBox 3" id="3"/>
            <p:cNvSpPr txBox="true"/>
            <p:nvPr/>
          </p:nvSpPr>
          <p:spPr>
            <a:xfrm rot="0">
              <a:off x="0" y="5766332"/>
              <a:ext cx="22976957" cy="8044492"/>
            </a:xfrm>
            <a:prstGeom prst="rect">
              <a:avLst/>
            </a:prstGeom>
          </p:spPr>
          <p:txBody>
            <a:bodyPr anchor="t" rtlCol="false" tIns="0" lIns="0" bIns="0" rIns="0">
              <a:spAutoFit/>
            </a:bodyPr>
            <a:lstStyle/>
            <a:p>
              <a:pPr algn="ctr" marL="0" indent="0" lvl="0">
                <a:lnSpc>
                  <a:spcPts val="43717"/>
                </a:lnSpc>
              </a:pPr>
              <a:r>
                <a:rPr lang="en-US" sz="43717" spc="-874">
                  <a:solidFill>
                    <a:srgbClr val="85801A">
                      <a:alpha val="7843"/>
                    </a:srgbClr>
                  </a:solidFill>
                  <a:latin typeface="Tomorrow"/>
                  <a:ea typeface="Tomorrow"/>
                  <a:cs typeface="Tomorrow"/>
                  <a:sym typeface="Tomorrow"/>
                </a:rPr>
                <a:t>4CADs</a:t>
              </a:r>
            </a:p>
          </p:txBody>
        </p:sp>
        <p:sp>
          <p:nvSpPr>
            <p:cNvPr name="TextBox 4" id="4"/>
            <p:cNvSpPr txBox="true"/>
            <p:nvPr/>
          </p:nvSpPr>
          <p:spPr>
            <a:xfrm rot="5400000">
              <a:off x="2643006" y="11411014"/>
              <a:ext cx="2572976" cy="907898"/>
            </a:xfrm>
            <a:prstGeom prst="rect">
              <a:avLst/>
            </a:prstGeom>
          </p:spPr>
          <p:txBody>
            <a:bodyPr anchor="t" rtlCol="false" tIns="0" lIns="0" bIns="0" rIns="0">
              <a:spAutoFit/>
            </a:bodyPr>
            <a:lstStyle/>
            <a:p>
              <a:pPr algn="ctr" marL="0" indent="0" lvl="0">
                <a:lnSpc>
                  <a:spcPts val="4895"/>
                </a:lnSpc>
              </a:pPr>
              <a:r>
                <a:rPr lang="en-US" sz="4895" spc="-97">
                  <a:solidFill>
                    <a:srgbClr val="85801A">
                      <a:alpha val="11765"/>
                    </a:srgbClr>
                  </a:solidFill>
                  <a:latin typeface="Tomorrow"/>
                  <a:ea typeface="Tomorrow"/>
                  <a:cs typeface="Tomorrow"/>
                  <a:sym typeface="Tomorrow"/>
                </a:rPr>
                <a:t>for</a:t>
              </a:r>
            </a:p>
          </p:txBody>
        </p:sp>
        <p:sp>
          <p:nvSpPr>
            <p:cNvPr name="TextBox 5" id="5"/>
            <p:cNvSpPr txBox="true"/>
            <p:nvPr/>
          </p:nvSpPr>
          <p:spPr>
            <a:xfrm rot="0">
              <a:off x="668079" y="66675"/>
              <a:ext cx="9399124" cy="1554692"/>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How we started</a:t>
              </a:r>
            </a:p>
          </p:txBody>
        </p:sp>
        <p:sp>
          <p:nvSpPr>
            <p:cNvPr name="TextBox 6" id="6"/>
            <p:cNvSpPr txBox="true"/>
            <p:nvPr/>
          </p:nvSpPr>
          <p:spPr>
            <a:xfrm rot="0">
              <a:off x="20463190" y="11180479"/>
              <a:ext cx="1845688" cy="374027"/>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sp>
          <p:nvSpPr>
            <p:cNvPr name="TextBox 7" id="7"/>
            <p:cNvSpPr txBox="true"/>
            <p:nvPr/>
          </p:nvSpPr>
          <p:spPr>
            <a:xfrm rot="0">
              <a:off x="0" y="3932354"/>
              <a:ext cx="22976957" cy="8044492"/>
            </a:xfrm>
            <a:prstGeom prst="rect">
              <a:avLst/>
            </a:prstGeom>
          </p:spPr>
          <p:txBody>
            <a:bodyPr anchor="t" rtlCol="false" tIns="0" lIns="0" bIns="0" rIns="0">
              <a:spAutoFit/>
            </a:bodyPr>
            <a:lstStyle/>
            <a:p>
              <a:pPr algn="ctr" marL="0" indent="0" lvl="0">
                <a:lnSpc>
                  <a:spcPts val="43717"/>
                </a:lnSpc>
              </a:pPr>
            </a:p>
          </p:txBody>
        </p:sp>
        <p:sp>
          <p:nvSpPr>
            <p:cNvPr name="TextBox 8" id="8"/>
            <p:cNvSpPr txBox="true"/>
            <p:nvPr/>
          </p:nvSpPr>
          <p:spPr>
            <a:xfrm rot="5400000">
              <a:off x="2643006" y="9577036"/>
              <a:ext cx="2572976" cy="907898"/>
            </a:xfrm>
            <a:prstGeom prst="rect">
              <a:avLst/>
            </a:prstGeom>
          </p:spPr>
          <p:txBody>
            <a:bodyPr anchor="t" rtlCol="false" tIns="0" lIns="0" bIns="0" rIns="0">
              <a:spAutoFit/>
            </a:bodyPr>
            <a:lstStyle/>
            <a:p>
              <a:pPr algn="ctr" marL="0" indent="0" lvl="0">
                <a:lnSpc>
                  <a:spcPts val="4895"/>
                </a:lnSpc>
              </a:pPr>
              <a:r>
                <a:rPr lang="en-US" sz="4895" spc="-97">
                  <a:solidFill>
                    <a:srgbClr val="85801A">
                      <a:alpha val="11765"/>
                    </a:srgbClr>
                  </a:solidFill>
                  <a:latin typeface="Tomorrow"/>
                  <a:ea typeface="Tomorrow"/>
                  <a:cs typeface="Tomorrow"/>
                  <a:sym typeface="Tomorrow"/>
                </a:rPr>
                <a:t>for</a:t>
              </a:r>
            </a:p>
          </p:txBody>
        </p:sp>
        <p:sp>
          <p:nvSpPr>
            <p:cNvPr name="TextBox 9" id="9"/>
            <p:cNvSpPr txBox="true"/>
            <p:nvPr/>
          </p:nvSpPr>
          <p:spPr>
            <a:xfrm rot="0">
              <a:off x="16179344" y="3881161"/>
              <a:ext cx="4561317" cy="2214033"/>
            </a:xfrm>
            <a:prstGeom prst="rect">
              <a:avLst/>
            </a:prstGeom>
          </p:spPr>
          <p:txBody>
            <a:bodyPr anchor="t" rtlCol="false" tIns="0" lIns="0" bIns="0" rIns="0">
              <a:spAutoFit/>
            </a:bodyPr>
            <a:lstStyle/>
            <a:p>
              <a:pPr algn="just">
                <a:lnSpc>
                  <a:spcPts val="13999"/>
                </a:lnSpc>
              </a:pPr>
              <a:r>
                <a:rPr lang="en-US" sz="9999" spc="499">
                  <a:solidFill>
                    <a:srgbClr val="57541B"/>
                  </a:solidFill>
                  <a:latin typeface="DM Sans"/>
                  <a:ea typeface="DM Sans"/>
                  <a:cs typeface="DM Sans"/>
                  <a:sym typeface="DM Sans"/>
                </a:rPr>
                <a:t>03</a:t>
              </a:r>
            </a:p>
          </p:txBody>
        </p:sp>
        <p:sp>
          <p:nvSpPr>
            <p:cNvPr name="TextBox 10" id="10"/>
            <p:cNvSpPr txBox="true"/>
            <p:nvPr/>
          </p:nvSpPr>
          <p:spPr>
            <a:xfrm rot="0">
              <a:off x="16179344" y="6047570"/>
              <a:ext cx="6647666" cy="503131"/>
            </a:xfrm>
            <a:prstGeom prst="rect">
              <a:avLst/>
            </a:prstGeom>
          </p:spPr>
          <p:txBody>
            <a:bodyPr anchor="t" rtlCol="false" tIns="0" lIns="0" bIns="0" rIns="0">
              <a:spAutoFit/>
            </a:bodyPr>
            <a:lstStyle/>
            <a:p>
              <a:pPr algn="l">
                <a:lnSpc>
                  <a:spcPts val="3220"/>
                </a:lnSpc>
              </a:pPr>
              <a:r>
                <a:rPr lang="en-US" sz="2300" spc="-46" b="true">
                  <a:solidFill>
                    <a:srgbClr val="000000"/>
                  </a:solidFill>
                  <a:latin typeface="DM Sans Bold"/>
                  <a:ea typeface="DM Sans Bold"/>
                  <a:cs typeface="DM Sans Bold"/>
                  <a:sym typeface="DM Sans Bold"/>
                </a:rPr>
                <a:t>Organization</a:t>
              </a:r>
            </a:p>
          </p:txBody>
        </p:sp>
        <p:sp>
          <p:nvSpPr>
            <p:cNvPr name="TextBox 11" id="11"/>
            <p:cNvSpPr txBox="true"/>
            <p:nvPr/>
          </p:nvSpPr>
          <p:spPr>
            <a:xfrm rot="0">
              <a:off x="16179344" y="6722826"/>
              <a:ext cx="6647666" cy="4286039"/>
            </a:xfrm>
            <a:prstGeom prst="rect">
              <a:avLst/>
            </a:prstGeom>
          </p:spPr>
          <p:txBody>
            <a:bodyPr anchor="t" rtlCol="false" tIns="0" lIns="0" bIns="0" rIns="0">
              <a:spAutoFit/>
            </a:bodyPr>
            <a:lstStyle/>
            <a:p>
              <a:pPr algn="l" marL="496569" indent="-248284" lvl="1">
                <a:lnSpc>
                  <a:spcPts val="3679"/>
                </a:lnSpc>
                <a:buFont typeface="Arial"/>
                <a:buChar char="•"/>
              </a:pPr>
              <a:r>
                <a:rPr lang="en-US" sz="2299">
                  <a:solidFill>
                    <a:srgbClr val="000000"/>
                  </a:solidFill>
                  <a:latin typeface="DM Sans"/>
                  <a:ea typeface="DM Sans"/>
                  <a:cs typeface="DM Sans"/>
                  <a:sym typeface="DM Sans"/>
                </a:rPr>
                <a:t>Created a detailed requirements document.</a:t>
              </a:r>
            </a:p>
            <a:p>
              <a:pPr algn="l" marL="496569" indent="-248284" lvl="1">
                <a:lnSpc>
                  <a:spcPts val="3679"/>
                </a:lnSpc>
                <a:buFont typeface="Arial"/>
                <a:buChar char="•"/>
              </a:pPr>
              <a:r>
                <a:rPr lang="en-US" sz="2299">
                  <a:solidFill>
                    <a:srgbClr val="000000"/>
                  </a:solidFill>
                  <a:latin typeface="DM Sans"/>
                  <a:ea typeface="DM Sans"/>
                  <a:cs typeface="DM Sans"/>
                  <a:sym typeface="DM Sans"/>
                </a:rPr>
                <a:t>Finalized our project scope.</a:t>
              </a:r>
            </a:p>
            <a:p>
              <a:pPr algn="l" marL="496569" indent="-248284" lvl="1">
                <a:lnSpc>
                  <a:spcPts val="3679"/>
                </a:lnSpc>
                <a:buFont typeface="Arial"/>
                <a:buChar char="•"/>
              </a:pPr>
              <a:r>
                <a:rPr lang="en-US" sz="2299">
                  <a:solidFill>
                    <a:srgbClr val="000000"/>
                  </a:solidFill>
                  <a:latin typeface="DM Sans"/>
                  <a:ea typeface="DM Sans"/>
                  <a:cs typeface="DM Sans"/>
                  <a:sym typeface="DM Sans"/>
                </a:rPr>
                <a:t>Created a code repository using GitHub</a:t>
              </a:r>
            </a:p>
            <a:p>
              <a:pPr algn="l" marL="496569" indent="-248284" lvl="1">
                <a:lnSpc>
                  <a:spcPts val="3679"/>
                </a:lnSpc>
                <a:buFont typeface="Arial"/>
                <a:buChar char="•"/>
              </a:pPr>
              <a:r>
                <a:rPr lang="en-US" sz="2299">
                  <a:solidFill>
                    <a:srgbClr val="000000"/>
                  </a:solidFill>
                  <a:latin typeface="DM Sans"/>
                  <a:ea typeface="DM Sans"/>
                  <a:cs typeface="DM Sans"/>
                  <a:sym typeface="DM Sans"/>
                </a:rPr>
                <a:t>Created a detailed timeline for this project’s development.</a:t>
              </a:r>
            </a:p>
          </p:txBody>
        </p:sp>
        <p:sp>
          <p:nvSpPr>
            <p:cNvPr name="TextBox 12" id="12"/>
            <p:cNvSpPr txBox="true"/>
            <p:nvPr/>
          </p:nvSpPr>
          <p:spPr>
            <a:xfrm rot="0">
              <a:off x="391699" y="3881161"/>
              <a:ext cx="3792320" cy="2214033"/>
            </a:xfrm>
            <a:prstGeom prst="rect">
              <a:avLst/>
            </a:prstGeom>
          </p:spPr>
          <p:txBody>
            <a:bodyPr anchor="t" rtlCol="false" tIns="0" lIns="0" bIns="0" rIns="0">
              <a:spAutoFit/>
            </a:bodyPr>
            <a:lstStyle/>
            <a:p>
              <a:pPr algn="just">
                <a:lnSpc>
                  <a:spcPts val="13999"/>
                </a:lnSpc>
              </a:pPr>
              <a:r>
                <a:rPr lang="en-US" sz="9999" spc="499">
                  <a:solidFill>
                    <a:srgbClr val="57541B"/>
                  </a:solidFill>
                  <a:latin typeface="DM Sans"/>
                  <a:ea typeface="DM Sans"/>
                  <a:cs typeface="DM Sans"/>
                  <a:sym typeface="DM Sans"/>
                </a:rPr>
                <a:t>01</a:t>
              </a:r>
            </a:p>
          </p:txBody>
        </p:sp>
        <p:sp>
          <p:nvSpPr>
            <p:cNvPr name="TextBox 13" id="13"/>
            <p:cNvSpPr txBox="true"/>
            <p:nvPr/>
          </p:nvSpPr>
          <p:spPr>
            <a:xfrm rot="0">
              <a:off x="391699" y="6053523"/>
              <a:ext cx="5526930" cy="503131"/>
            </a:xfrm>
            <a:prstGeom prst="rect">
              <a:avLst/>
            </a:prstGeom>
          </p:spPr>
          <p:txBody>
            <a:bodyPr anchor="t" rtlCol="false" tIns="0" lIns="0" bIns="0" rIns="0">
              <a:spAutoFit/>
            </a:bodyPr>
            <a:lstStyle/>
            <a:p>
              <a:pPr algn="l">
                <a:lnSpc>
                  <a:spcPts val="3220"/>
                </a:lnSpc>
              </a:pPr>
              <a:r>
                <a:rPr lang="en-US" sz="2300" spc="-46" b="true">
                  <a:solidFill>
                    <a:srgbClr val="000000"/>
                  </a:solidFill>
                  <a:latin typeface="DM Sans Bold"/>
                  <a:ea typeface="DM Sans Bold"/>
                  <a:cs typeface="DM Sans Bold"/>
                  <a:sym typeface="DM Sans Bold"/>
                </a:rPr>
                <a:t>Functional</a:t>
              </a:r>
            </a:p>
          </p:txBody>
        </p:sp>
        <p:sp>
          <p:nvSpPr>
            <p:cNvPr name="TextBox 14" id="14"/>
            <p:cNvSpPr txBox="true"/>
            <p:nvPr/>
          </p:nvSpPr>
          <p:spPr>
            <a:xfrm rot="0">
              <a:off x="391699" y="6722826"/>
              <a:ext cx="5526930" cy="4286039"/>
            </a:xfrm>
            <a:prstGeom prst="rect">
              <a:avLst/>
            </a:prstGeom>
          </p:spPr>
          <p:txBody>
            <a:bodyPr anchor="t" rtlCol="false" tIns="0" lIns="0" bIns="0" rIns="0">
              <a:spAutoFit/>
            </a:bodyPr>
            <a:lstStyle/>
            <a:p>
              <a:pPr algn="l" marL="496569" indent="-248284" lvl="1">
                <a:lnSpc>
                  <a:spcPts val="3679"/>
                </a:lnSpc>
                <a:buFont typeface="Arial"/>
                <a:buChar char="•"/>
              </a:pPr>
              <a:r>
                <a:rPr lang="en-US" sz="2299">
                  <a:solidFill>
                    <a:srgbClr val="000000"/>
                  </a:solidFill>
                  <a:latin typeface="DM Sans"/>
                  <a:ea typeface="DM Sans"/>
                  <a:cs typeface="DM Sans"/>
                  <a:sym typeface="DM Sans"/>
                </a:rPr>
                <a:t>Search bar</a:t>
              </a:r>
            </a:p>
            <a:p>
              <a:pPr algn="l" marL="496569" indent="-248284" lvl="1">
                <a:lnSpc>
                  <a:spcPts val="3679"/>
                </a:lnSpc>
                <a:buFont typeface="Arial"/>
                <a:buChar char="•"/>
              </a:pPr>
              <a:r>
                <a:rPr lang="en-US" sz="2299">
                  <a:solidFill>
                    <a:srgbClr val="000000"/>
                  </a:solidFill>
                  <a:latin typeface="DM Sans"/>
                  <a:ea typeface="DM Sans"/>
                  <a:cs typeface="DM Sans"/>
                  <a:sym typeface="DM Sans"/>
                </a:rPr>
                <a:t>Level of Expertise Page</a:t>
              </a:r>
            </a:p>
            <a:p>
              <a:pPr algn="l" marL="496569" indent="-248284" lvl="1">
                <a:lnSpc>
                  <a:spcPts val="3679"/>
                </a:lnSpc>
                <a:buFont typeface="Arial"/>
                <a:buChar char="•"/>
              </a:pPr>
              <a:r>
                <a:rPr lang="en-US" sz="2299">
                  <a:solidFill>
                    <a:srgbClr val="000000"/>
                  </a:solidFill>
                  <a:latin typeface="DM Sans"/>
                  <a:ea typeface="DM Sans"/>
                  <a:cs typeface="DM Sans"/>
                  <a:sym typeface="DM Sans"/>
                </a:rPr>
                <a:t>Material Catalog</a:t>
              </a:r>
            </a:p>
            <a:p>
              <a:pPr algn="l" marL="496569" indent="-248284" lvl="1">
                <a:lnSpc>
                  <a:spcPts val="3679"/>
                </a:lnSpc>
                <a:buFont typeface="Arial"/>
                <a:buChar char="•"/>
              </a:pPr>
              <a:r>
                <a:rPr lang="en-US" sz="2299">
                  <a:solidFill>
                    <a:srgbClr val="000000"/>
                  </a:solidFill>
                  <a:latin typeface="DM Sans"/>
                  <a:ea typeface="DM Sans"/>
                  <a:cs typeface="DM Sans"/>
                  <a:sym typeface="DM Sans"/>
                </a:rPr>
                <a:t>Educational Content</a:t>
              </a:r>
            </a:p>
            <a:p>
              <a:pPr algn="l" marL="993138" indent="-331046" lvl="2">
                <a:lnSpc>
                  <a:spcPts val="3679"/>
                </a:lnSpc>
                <a:buFont typeface="Arial"/>
                <a:buChar char="⚬"/>
              </a:pPr>
              <a:r>
                <a:rPr lang="en-US" sz="2299">
                  <a:solidFill>
                    <a:srgbClr val="000000"/>
                  </a:solidFill>
                  <a:latin typeface="DM Sans"/>
                  <a:ea typeface="DM Sans"/>
                  <a:cs typeface="DM Sans"/>
                  <a:sym typeface="DM Sans"/>
                </a:rPr>
                <a:t>Real-world uses &amp; why</a:t>
              </a:r>
            </a:p>
            <a:p>
              <a:pPr algn="l" marL="993138" indent="-331046" lvl="2">
                <a:lnSpc>
                  <a:spcPts val="3679"/>
                </a:lnSpc>
                <a:buFont typeface="Arial"/>
                <a:buChar char="⚬"/>
              </a:pPr>
              <a:r>
                <a:rPr lang="en-US" sz="2299">
                  <a:solidFill>
                    <a:srgbClr val="000000"/>
                  </a:solidFill>
                  <a:latin typeface="DM Sans"/>
                  <a:ea typeface="DM Sans"/>
                  <a:cs typeface="DM Sans"/>
                  <a:sym typeface="DM Sans"/>
                </a:rPr>
                <a:t>Material Properties</a:t>
              </a:r>
            </a:p>
            <a:p>
              <a:pPr algn="l" marL="496569" indent="-248284" lvl="1">
                <a:lnSpc>
                  <a:spcPts val="3679"/>
                </a:lnSpc>
                <a:buFont typeface="Arial"/>
                <a:buChar char="•"/>
              </a:pPr>
              <a:r>
                <a:rPr lang="en-US" sz="2299">
                  <a:solidFill>
                    <a:srgbClr val="000000"/>
                  </a:solidFill>
                  <a:latin typeface="DM Sans"/>
                  <a:ea typeface="DM Sans"/>
                  <a:cs typeface="DM Sans"/>
                  <a:sym typeface="DM Sans"/>
                </a:rPr>
                <a:t>Manufacturers/Sellers</a:t>
              </a:r>
            </a:p>
          </p:txBody>
        </p:sp>
        <p:sp>
          <p:nvSpPr>
            <p:cNvPr name="TextBox 15" id="15"/>
            <p:cNvSpPr txBox="true"/>
            <p:nvPr/>
          </p:nvSpPr>
          <p:spPr>
            <a:xfrm rot="0">
              <a:off x="7300526" y="3881161"/>
              <a:ext cx="4956286" cy="2214033"/>
            </a:xfrm>
            <a:prstGeom prst="rect">
              <a:avLst/>
            </a:prstGeom>
          </p:spPr>
          <p:txBody>
            <a:bodyPr anchor="t" rtlCol="false" tIns="0" lIns="0" bIns="0" rIns="0">
              <a:spAutoFit/>
            </a:bodyPr>
            <a:lstStyle/>
            <a:p>
              <a:pPr algn="just">
                <a:lnSpc>
                  <a:spcPts val="13999"/>
                </a:lnSpc>
              </a:pPr>
              <a:r>
                <a:rPr lang="en-US" sz="9999" spc="499">
                  <a:solidFill>
                    <a:srgbClr val="57541B"/>
                  </a:solidFill>
                  <a:latin typeface="DM Sans"/>
                  <a:ea typeface="DM Sans"/>
                  <a:cs typeface="DM Sans"/>
                  <a:sym typeface="DM Sans"/>
                </a:rPr>
                <a:t>02</a:t>
              </a:r>
            </a:p>
          </p:txBody>
        </p:sp>
        <p:sp>
          <p:nvSpPr>
            <p:cNvPr name="TextBox 16" id="16"/>
            <p:cNvSpPr txBox="true"/>
            <p:nvPr/>
          </p:nvSpPr>
          <p:spPr>
            <a:xfrm rot="0">
              <a:off x="7300526" y="6053523"/>
              <a:ext cx="7223294" cy="503131"/>
            </a:xfrm>
            <a:prstGeom prst="rect">
              <a:avLst/>
            </a:prstGeom>
          </p:spPr>
          <p:txBody>
            <a:bodyPr anchor="t" rtlCol="false" tIns="0" lIns="0" bIns="0" rIns="0">
              <a:spAutoFit/>
            </a:bodyPr>
            <a:lstStyle/>
            <a:p>
              <a:pPr algn="l">
                <a:lnSpc>
                  <a:spcPts val="3220"/>
                </a:lnSpc>
              </a:pPr>
              <a:r>
                <a:rPr lang="en-US" sz="2300" spc="-46" b="true">
                  <a:solidFill>
                    <a:srgbClr val="000000"/>
                  </a:solidFill>
                  <a:latin typeface="DM Sans Bold"/>
                  <a:ea typeface="DM Sans Bold"/>
                  <a:cs typeface="DM Sans Bold"/>
                  <a:sym typeface="DM Sans Bold"/>
                </a:rPr>
                <a:t>Non-Fuctional</a:t>
              </a:r>
            </a:p>
          </p:txBody>
        </p:sp>
        <p:sp>
          <p:nvSpPr>
            <p:cNvPr name="TextBox 17" id="17"/>
            <p:cNvSpPr txBox="true"/>
            <p:nvPr/>
          </p:nvSpPr>
          <p:spPr>
            <a:xfrm rot="0">
              <a:off x="7300526" y="6722826"/>
              <a:ext cx="7223294" cy="4286039"/>
            </a:xfrm>
            <a:prstGeom prst="rect">
              <a:avLst/>
            </a:prstGeom>
          </p:spPr>
          <p:txBody>
            <a:bodyPr anchor="t" rtlCol="false" tIns="0" lIns="0" bIns="0" rIns="0">
              <a:spAutoFit/>
            </a:bodyPr>
            <a:lstStyle/>
            <a:p>
              <a:pPr algn="l" marL="496569" indent="-248284" lvl="1">
                <a:lnSpc>
                  <a:spcPts val="3679"/>
                </a:lnSpc>
                <a:buFont typeface="Arial"/>
                <a:buChar char="•"/>
              </a:pPr>
              <a:r>
                <a:rPr lang="en-US" sz="2299">
                  <a:solidFill>
                    <a:srgbClr val="000000"/>
                  </a:solidFill>
                  <a:latin typeface="DM Sans"/>
                  <a:ea typeface="DM Sans"/>
                  <a:cs typeface="DM Sans"/>
                  <a:sym typeface="DM Sans"/>
                </a:rPr>
                <a:t>The interface should be intuitive and easy to navigate.</a:t>
              </a:r>
            </a:p>
            <a:p>
              <a:pPr algn="l" marL="496569" indent="-248284" lvl="1">
                <a:lnSpc>
                  <a:spcPts val="3679"/>
                </a:lnSpc>
                <a:buFont typeface="Arial"/>
                <a:buChar char="•"/>
              </a:pPr>
              <a:r>
                <a:rPr lang="en-US" sz="2299">
                  <a:solidFill>
                    <a:srgbClr val="000000"/>
                  </a:solidFill>
                  <a:latin typeface="DM Sans"/>
                  <a:ea typeface="DM Sans"/>
                  <a:cs typeface="DM Sans"/>
                  <a:sym typeface="DM Sans"/>
                </a:rPr>
                <a:t>The website should be able to handle searches.</a:t>
              </a:r>
            </a:p>
            <a:p>
              <a:pPr algn="l" marL="496569" indent="-248284" lvl="1">
                <a:lnSpc>
                  <a:spcPts val="3679"/>
                </a:lnSpc>
                <a:buFont typeface="Arial"/>
                <a:buChar char="•"/>
              </a:pPr>
              <a:r>
                <a:rPr lang="en-US" sz="2299">
                  <a:solidFill>
                    <a:srgbClr val="000000"/>
                  </a:solidFill>
                  <a:latin typeface="DM Sans"/>
                  <a:ea typeface="DM Sans"/>
                  <a:cs typeface="DM Sans"/>
                  <a:sym typeface="DM Sans"/>
                </a:rPr>
                <a:t>The website should be scalable, allowing for future growth as more materials are added.</a:t>
              </a:r>
            </a:p>
          </p:txBody>
        </p:sp>
        <p:sp>
          <p:nvSpPr>
            <p:cNvPr name="TextBox 18" id="18"/>
            <p:cNvSpPr txBox="true"/>
            <p:nvPr/>
          </p:nvSpPr>
          <p:spPr>
            <a:xfrm rot="0">
              <a:off x="1007087" y="2716233"/>
              <a:ext cx="7695804" cy="812991"/>
            </a:xfrm>
            <a:prstGeom prst="rect">
              <a:avLst/>
            </a:prstGeom>
          </p:spPr>
          <p:txBody>
            <a:bodyPr anchor="t" rtlCol="false" tIns="0" lIns="0" bIns="0" rIns="0">
              <a:spAutoFit/>
            </a:bodyPr>
            <a:lstStyle/>
            <a:p>
              <a:pPr algn="l">
                <a:lnSpc>
                  <a:spcPts val="4614"/>
                </a:lnSpc>
              </a:pPr>
              <a:r>
                <a:rPr lang="en-US" sz="4194" spc="-209" b="true">
                  <a:solidFill>
                    <a:srgbClr val="000000"/>
                  </a:solidFill>
                  <a:latin typeface="DM Sans Bold"/>
                  <a:ea typeface="DM Sans Bold"/>
                  <a:cs typeface="DM Sans Bold"/>
                  <a:sym typeface="DM Sans Bold"/>
                </a:rPr>
                <a:t>Gathering Requirements</a:t>
              </a:r>
            </a:p>
          </p:txBody>
        </p:sp>
        <p:sp>
          <p:nvSpPr>
            <p:cNvPr name="AutoShape 19" id="19"/>
            <p:cNvSpPr/>
            <p:nvPr/>
          </p:nvSpPr>
          <p:spPr>
            <a:xfrm>
              <a:off x="9129521" y="3103679"/>
              <a:ext cx="6618022" cy="0"/>
            </a:xfrm>
            <a:prstGeom prst="line">
              <a:avLst/>
            </a:prstGeom>
            <a:ln cap="flat" w="38488">
              <a:solidFill>
                <a:srgbClr val="000000"/>
              </a:solidFill>
              <a:prstDash val="sysDot"/>
              <a:headEnd type="none" len="sm" w="sm"/>
              <a:tailEnd type="none" len="sm" w="sm"/>
            </a:ln>
          </p:spPr>
        </p:sp>
        <p:sp>
          <p:nvSpPr>
            <p:cNvPr name="TextBox 20" id="20"/>
            <p:cNvSpPr txBox="true"/>
            <p:nvPr/>
          </p:nvSpPr>
          <p:spPr>
            <a:xfrm rot="0">
              <a:off x="16179344" y="2716233"/>
              <a:ext cx="7695804" cy="812991"/>
            </a:xfrm>
            <a:prstGeom prst="rect">
              <a:avLst/>
            </a:prstGeom>
          </p:spPr>
          <p:txBody>
            <a:bodyPr anchor="t" rtlCol="false" tIns="0" lIns="0" bIns="0" rIns="0">
              <a:spAutoFit/>
            </a:bodyPr>
            <a:lstStyle/>
            <a:p>
              <a:pPr algn="l">
                <a:lnSpc>
                  <a:spcPts val="4614"/>
                </a:lnSpc>
              </a:pPr>
              <a:r>
                <a:rPr lang="en-US" sz="4194" spc="-209" b="true">
                  <a:solidFill>
                    <a:srgbClr val="000000"/>
                  </a:solidFill>
                  <a:latin typeface="DM Sans Bold"/>
                  <a:ea typeface="DM Sans Bold"/>
                  <a:cs typeface="DM Sans Bold"/>
                  <a:sym typeface="DM Sans Bold"/>
                </a:rPr>
                <a:t>Key Tasks</a:t>
              </a:r>
            </a:p>
          </p:txBody>
        </p:sp>
      </p:grpSp>
      <p:grpSp>
        <p:nvGrpSpPr>
          <p:cNvPr name="Group 21" id="21"/>
          <p:cNvGrpSpPr/>
          <p:nvPr/>
        </p:nvGrpSpPr>
        <p:grpSpPr>
          <a:xfrm rot="0">
            <a:off x="0" y="0"/>
            <a:ext cx="18288000" cy="10287000"/>
            <a:chOff x="0" y="0"/>
            <a:chExt cx="6186311" cy="3479800"/>
          </a:xfrm>
        </p:grpSpPr>
        <p:sp>
          <p:nvSpPr>
            <p:cNvPr name="Freeform 22" id="22"/>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Tree>
  </p:cSld>
  <p:clrMapOvr>
    <a:masterClrMapping/>
  </p:clrMapOvr>
  <p:transition spd="med">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14160899" y="838200"/>
            <a:ext cx="31972605" cy="10358118"/>
            <a:chOff x="0" y="0"/>
            <a:chExt cx="42630140" cy="13810824"/>
          </a:xfrm>
        </p:grpSpPr>
        <p:sp>
          <p:nvSpPr>
            <p:cNvPr name="TextBox 3" id="3"/>
            <p:cNvSpPr txBox="true"/>
            <p:nvPr/>
          </p:nvSpPr>
          <p:spPr>
            <a:xfrm rot="0">
              <a:off x="0" y="5766332"/>
              <a:ext cx="22976957" cy="8044492"/>
            </a:xfrm>
            <a:prstGeom prst="rect">
              <a:avLst/>
            </a:prstGeom>
          </p:spPr>
          <p:txBody>
            <a:bodyPr anchor="t" rtlCol="false" tIns="0" lIns="0" bIns="0" rIns="0">
              <a:spAutoFit/>
            </a:bodyPr>
            <a:lstStyle/>
            <a:p>
              <a:pPr algn="ctr" marL="0" indent="0" lvl="0">
                <a:lnSpc>
                  <a:spcPts val="43717"/>
                </a:lnSpc>
              </a:pPr>
              <a:r>
                <a:rPr lang="en-US" sz="43717" spc="-874">
                  <a:solidFill>
                    <a:srgbClr val="85801A">
                      <a:alpha val="7843"/>
                    </a:srgbClr>
                  </a:solidFill>
                  <a:latin typeface="Tomorrow"/>
                  <a:ea typeface="Tomorrow"/>
                  <a:cs typeface="Tomorrow"/>
                  <a:sym typeface="Tomorrow"/>
                </a:rPr>
                <a:t>4CADs</a:t>
              </a:r>
            </a:p>
          </p:txBody>
        </p:sp>
        <p:sp>
          <p:nvSpPr>
            <p:cNvPr name="TextBox 4" id="4"/>
            <p:cNvSpPr txBox="true"/>
            <p:nvPr/>
          </p:nvSpPr>
          <p:spPr>
            <a:xfrm rot="5400000">
              <a:off x="2643006" y="11411014"/>
              <a:ext cx="2572976" cy="907898"/>
            </a:xfrm>
            <a:prstGeom prst="rect">
              <a:avLst/>
            </a:prstGeom>
          </p:spPr>
          <p:txBody>
            <a:bodyPr anchor="t" rtlCol="false" tIns="0" lIns="0" bIns="0" rIns="0">
              <a:spAutoFit/>
            </a:bodyPr>
            <a:lstStyle/>
            <a:p>
              <a:pPr algn="ctr" marL="0" indent="0" lvl="0">
                <a:lnSpc>
                  <a:spcPts val="4895"/>
                </a:lnSpc>
              </a:pPr>
              <a:r>
                <a:rPr lang="en-US" sz="4895" spc="-97">
                  <a:solidFill>
                    <a:srgbClr val="85801A">
                      <a:alpha val="11765"/>
                    </a:srgbClr>
                  </a:solidFill>
                  <a:latin typeface="Tomorrow"/>
                  <a:ea typeface="Tomorrow"/>
                  <a:cs typeface="Tomorrow"/>
                  <a:sym typeface="Tomorrow"/>
                </a:rPr>
                <a:t>for</a:t>
              </a:r>
            </a:p>
          </p:txBody>
        </p:sp>
        <p:sp>
          <p:nvSpPr>
            <p:cNvPr name="TextBox 5" id="5"/>
            <p:cNvSpPr txBox="true"/>
            <p:nvPr/>
          </p:nvSpPr>
          <p:spPr>
            <a:xfrm rot="0">
              <a:off x="668079" y="66675"/>
              <a:ext cx="9399124" cy="1554692"/>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How we started</a:t>
              </a:r>
            </a:p>
          </p:txBody>
        </p:sp>
        <p:sp>
          <p:nvSpPr>
            <p:cNvPr name="TextBox 6" id="6"/>
            <p:cNvSpPr txBox="true"/>
            <p:nvPr/>
          </p:nvSpPr>
          <p:spPr>
            <a:xfrm rot="0">
              <a:off x="20463190" y="11180479"/>
              <a:ext cx="1845688" cy="374027"/>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sp>
          <p:nvSpPr>
            <p:cNvPr name="TextBox 7" id="7"/>
            <p:cNvSpPr txBox="true"/>
            <p:nvPr/>
          </p:nvSpPr>
          <p:spPr>
            <a:xfrm rot="0">
              <a:off x="0" y="3932354"/>
              <a:ext cx="22976957" cy="8044492"/>
            </a:xfrm>
            <a:prstGeom prst="rect">
              <a:avLst/>
            </a:prstGeom>
          </p:spPr>
          <p:txBody>
            <a:bodyPr anchor="t" rtlCol="false" tIns="0" lIns="0" bIns="0" rIns="0">
              <a:spAutoFit/>
            </a:bodyPr>
            <a:lstStyle/>
            <a:p>
              <a:pPr algn="ctr" marL="0" indent="0" lvl="0">
                <a:lnSpc>
                  <a:spcPts val="43717"/>
                </a:lnSpc>
              </a:pPr>
            </a:p>
          </p:txBody>
        </p:sp>
        <p:sp>
          <p:nvSpPr>
            <p:cNvPr name="TextBox 8" id="8"/>
            <p:cNvSpPr txBox="true"/>
            <p:nvPr/>
          </p:nvSpPr>
          <p:spPr>
            <a:xfrm rot="5400000">
              <a:off x="2643006" y="9577036"/>
              <a:ext cx="2572976" cy="907898"/>
            </a:xfrm>
            <a:prstGeom prst="rect">
              <a:avLst/>
            </a:prstGeom>
          </p:spPr>
          <p:txBody>
            <a:bodyPr anchor="t" rtlCol="false" tIns="0" lIns="0" bIns="0" rIns="0">
              <a:spAutoFit/>
            </a:bodyPr>
            <a:lstStyle/>
            <a:p>
              <a:pPr algn="ctr" marL="0" indent="0" lvl="0">
                <a:lnSpc>
                  <a:spcPts val="4895"/>
                </a:lnSpc>
              </a:pPr>
              <a:r>
                <a:rPr lang="en-US" sz="4895" spc="-97">
                  <a:solidFill>
                    <a:srgbClr val="85801A">
                      <a:alpha val="11765"/>
                    </a:srgbClr>
                  </a:solidFill>
                  <a:latin typeface="Tomorrow"/>
                  <a:ea typeface="Tomorrow"/>
                  <a:cs typeface="Tomorrow"/>
                  <a:sym typeface="Tomorrow"/>
                </a:rPr>
                <a:t>for</a:t>
              </a:r>
            </a:p>
          </p:txBody>
        </p:sp>
        <p:sp>
          <p:nvSpPr>
            <p:cNvPr name="TextBox 9" id="9"/>
            <p:cNvSpPr txBox="true"/>
            <p:nvPr/>
          </p:nvSpPr>
          <p:spPr>
            <a:xfrm rot="0">
              <a:off x="16179344" y="3881161"/>
              <a:ext cx="4561317" cy="2214033"/>
            </a:xfrm>
            <a:prstGeom prst="rect">
              <a:avLst/>
            </a:prstGeom>
          </p:spPr>
          <p:txBody>
            <a:bodyPr anchor="t" rtlCol="false" tIns="0" lIns="0" bIns="0" rIns="0">
              <a:spAutoFit/>
            </a:bodyPr>
            <a:lstStyle/>
            <a:p>
              <a:pPr algn="just">
                <a:lnSpc>
                  <a:spcPts val="13999"/>
                </a:lnSpc>
              </a:pPr>
              <a:r>
                <a:rPr lang="en-US" sz="9999" spc="499">
                  <a:solidFill>
                    <a:srgbClr val="57541B"/>
                  </a:solidFill>
                  <a:latin typeface="DM Sans"/>
                  <a:ea typeface="DM Sans"/>
                  <a:cs typeface="DM Sans"/>
                  <a:sym typeface="DM Sans"/>
                </a:rPr>
                <a:t>03</a:t>
              </a:r>
            </a:p>
          </p:txBody>
        </p:sp>
        <p:sp>
          <p:nvSpPr>
            <p:cNvPr name="TextBox 10" id="10"/>
            <p:cNvSpPr txBox="true"/>
            <p:nvPr/>
          </p:nvSpPr>
          <p:spPr>
            <a:xfrm rot="0">
              <a:off x="16179344" y="6047570"/>
              <a:ext cx="6647666" cy="503131"/>
            </a:xfrm>
            <a:prstGeom prst="rect">
              <a:avLst/>
            </a:prstGeom>
          </p:spPr>
          <p:txBody>
            <a:bodyPr anchor="t" rtlCol="false" tIns="0" lIns="0" bIns="0" rIns="0">
              <a:spAutoFit/>
            </a:bodyPr>
            <a:lstStyle/>
            <a:p>
              <a:pPr algn="l">
                <a:lnSpc>
                  <a:spcPts val="3220"/>
                </a:lnSpc>
              </a:pPr>
              <a:r>
                <a:rPr lang="en-US" sz="2300" spc="-46" b="true">
                  <a:solidFill>
                    <a:srgbClr val="000000"/>
                  </a:solidFill>
                  <a:latin typeface="DM Sans Bold"/>
                  <a:ea typeface="DM Sans Bold"/>
                  <a:cs typeface="DM Sans Bold"/>
                  <a:sym typeface="DM Sans Bold"/>
                </a:rPr>
                <a:t>Organization</a:t>
              </a:r>
            </a:p>
          </p:txBody>
        </p:sp>
        <p:sp>
          <p:nvSpPr>
            <p:cNvPr name="TextBox 11" id="11"/>
            <p:cNvSpPr txBox="true"/>
            <p:nvPr/>
          </p:nvSpPr>
          <p:spPr>
            <a:xfrm rot="0">
              <a:off x="16179344" y="6722826"/>
              <a:ext cx="6647666" cy="4286039"/>
            </a:xfrm>
            <a:prstGeom prst="rect">
              <a:avLst/>
            </a:prstGeom>
          </p:spPr>
          <p:txBody>
            <a:bodyPr anchor="t" rtlCol="false" tIns="0" lIns="0" bIns="0" rIns="0">
              <a:spAutoFit/>
            </a:bodyPr>
            <a:lstStyle/>
            <a:p>
              <a:pPr algn="l" marL="496569" indent="-248284" lvl="1">
                <a:lnSpc>
                  <a:spcPts val="3679"/>
                </a:lnSpc>
                <a:buFont typeface="Arial"/>
                <a:buChar char="•"/>
              </a:pPr>
              <a:r>
                <a:rPr lang="en-US" sz="2299">
                  <a:solidFill>
                    <a:srgbClr val="000000"/>
                  </a:solidFill>
                  <a:latin typeface="DM Sans"/>
                  <a:ea typeface="DM Sans"/>
                  <a:cs typeface="DM Sans"/>
                  <a:sym typeface="DM Sans"/>
                </a:rPr>
                <a:t>Created a detailed requirements document.</a:t>
              </a:r>
            </a:p>
            <a:p>
              <a:pPr algn="l" marL="496569" indent="-248284" lvl="1">
                <a:lnSpc>
                  <a:spcPts val="3679"/>
                </a:lnSpc>
                <a:buFont typeface="Arial"/>
                <a:buChar char="•"/>
              </a:pPr>
              <a:r>
                <a:rPr lang="en-US" sz="2299">
                  <a:solidFill>
                    <a:srgbClr val="000000"/>
                  </a:solidFill>
                  <a:latin typeface="DM Sans"/>
                  <a:ea typeface="DM Sans"/>
                  <a:cs typeface="DM Sans"/>
                  <a:sym typeface="DM Sans"/>
                </a:rPr>
                <a:t>Finalized our project scope.</a:t>
              </a:r>
            </a:p>
            <a:p>
              <a:pPr algn="l" marL="496569" indent="-248284" lvl="1">
                <a:lnSpc>
                  <a:spcPts val="3679"/>
                </a:lnSpc>
                <a:buFont typeface="Arial"/>
                <a:buChar char="•"/>
              </a:pPr>
              <a:r>
                <a:rPr lang="en-US" sz="2299">
                  <a:solidFill>
                    <a:srgbClr val="000000"/>
                  </a:solidFill>
                  <a:latin typeface="DM Sans"/>
                  <a:ea typeface="DM Sans"/>
                  <a:cs typeface="DM Sans"/>
                  <a:sym typeface="DM Sans"/>
                </a:rPr>
                <a:t>Created a code repository using GitHub</a:t>
              </a:r>
            </a:p>
            <a:p>
              <a:pPr algn="l" marL="496569" indent="-248284" lvl="1">
                <a:lnSpc>
                  <a:spcPts val="3679"/>
                </a:lnSpc>
                <a:buFont typeface="Arial"/>
                <a:buChar char="•"/>
              </a:pPr>
              <a:r>
                <a:rPr lang="en-US" sz="2299">
                  <a:solidFill>
                    <a:srgbClr val="000000"/>
                  </a:solidFill>
                  <a:latin typeface="DM Sans"/>
                  <a:ea typeface="DM Sans"/>
                  <a:cs typeface="DM Sans"/>
                  <a:sym typeface="DM Sans"/>
                </a:rPr>
                <a:t>Created a detailed timeline for thus project’s development.</a:t>
              </a:r>
            </a:p>
          </p:txBody>
        </p:sp>
        <p:sp>
          <p:nvSpPr>
            <p:cNvPr name="TextBox 12" id="12"/>
            <p:cNvSpPr txBox="true"/>
            <p:nvPr/>
          </p:nvSpPr>
          <p:spPr>
            <a:xfrm rot="0">
              <a:off x="391699" y="3881161"/>
              <a:ext cx="3792320" cy="2214033"/>
            </a:xfrm>
            <a:prstGeom prst="rect">
              <a:avLst/>
            </a:prstGeom>
          </p:spPr>
          <p:txBody>
            <a:bodyPr anchor="t" rtlCol="false" tIns="0" lIns="0" bIns="0" rIns="0">
              <a:spAutoFit/>
            </a:bodyPr>
            <a:lstStyle/>
            <a:p>
              <a:pPr algn="just">
                <a:lnSpc>
                  <a:spcPts val="13999"/>
                </a:lnSpc>
              </a:pPr>
              <a:r>
                <a:rPr lang="en-US" sz="9999" spc="499">
                  <a:solidFill>
                    <a:srgbClr val="57541B"/>
                  </a:solidFill>
                  <a:latin typeface="DM Sans"/>
                  <a:ea typeface="DM Sans"/>
                  <a:cs typeface="DM Sans"/>
                  <a:sym typeface="DM Sans"/>
                </a:rPr>
                <a:t>01</a:t>
              </a:r>
            </a:p>
          </p:txBody>
        </p:sp>
        <p:sp>
          <p:nvSpPr>
            <p:cNvPr name="TextBox 13" id="13"/>
            <p:cNvSpPr txBox="true"/>
            <p:nvPr/>
          </p:nvSpPr>
          <p:spPr>
            <a:xfrm rot="0">
              <a:off x="391699" y="6053523"/>
              <a:ext cx="5526930" cy="503131"/>
            </a:xfrm>
            <a:prstGeom prst="rect">
              <a:avLst/>
            </a:prstGeom>
          </p:spPr>
          <p:txBody>
            <a:bodyPr anchor="t" rtlCol="false" tIns="0" lIns="0" bIns="0" rIns="0">
              <a:spAutoFit/>
            </a:bodyPr>
            <a:lstStyle/>
            <a:p>
              <a:pPr algn="l">
                <a:lnSpc>
                  <a:spcPts val="3220"/>
                </a:lnSpc>
              </a:pPr>
              <a:r>
                <a:rPr lang="en-US" sz="2300" spc="-46" b="true">
                  <a:solidFill>
                    <a:srgbClr val="000000"/>
                  </a:solidFill>
                  <a:latin typeface="DM Sans Bold"/>
                  <a:ea typeface="DM Sans Bold"/>
                  <a:cs typeface="DM Sans Bold"/>
                  <a:sym typeface="DM Sans Bold"/>
                </a:rPr>
                <a:t>Functional</a:t>
              </a:r>
            </a:p>
          </p:txBody>
        </p:sp>
        <p:sp>
          <p:nvSpPr>
            <p:cNvPr name="TextBox 14" id="14"/>
            <p:cNvSpPr txBox="true"/>
            <p:nvPr/>
          </p:nvSpPr>
          <p:spPr>
            <a:xfrm rot="0">
              <a:off x="391699" y="6722826"/>
              <a:ext cx="5526930" cy="4286039"/>
            </a:xfrm>
            <a:prstGeom prst="rect">
              <a:avLst/>
            </a:prstGeom>
          </p:spPr>
          <p:txBody>
            <a:bodyPr anchor="t" rtlCol="false" tIns="0" lIns="0" bIns="0" rIns="0">
              <a:spAutoFit/>
            </a:bodyPr>
            <a:lstStyle/>
            <a:p>
              <a:pPr algn="l" marL="496569" indent="-248284" lvl="1">
                <a:lnSpc>
                  <a:spcPts val="3679"/>
                </a:lnSpc>
                <a:buFont typeface="Arial"/>
                <a:buChar char="•"/>
              </a:pPr>
              <a:r>
                <a:rPr lang="en-US" sz="2299">
                  <a:solidFill>
                    <a:srgbClr val="000000"/>
                  </a:solidFill>
                  <a:latin typeface="DM Sans"/>
                  <a:ea typeface="DM Sans"/>
                  <a:cs typeface="DM Sans"/>
                  <a:sym typeface="DM Sans"/>
                </a:rPr>
                <a:t>Search bar</a:t>
              </a:r>
            </a:p>
            <a:p>
              <a:pPr algn="l" marL="496569" indent="-248284" lvl="1">
                <a:lnSpc>
                  <a:spcPts val="3679"/>
                </a:lnSpc>
                <a:buFont typeface="Arial"/>
                <a:buChar char="•"/>
              </a:pPr>
              <a:r>
                <a:rPr lang="en-US" sz="2299">
                  <a:solidFill>
                    <a:srgbClr val="000000"/>
                  </a:solidFill>
                  <a:latin typeface="DM Sans"/>
                  <a:ea typeface="DM Sans"/>
                  <a:cs typeface="DM Sans"/>
                  <a:sym typeface="DM Sans"/>
                </a:rPr>
                <a:t>Level of Expertise Page</a:t>
              </a:r>
            </a:p>
            <a:p>
              <a:pPr algn="l" marL="496569" indent="-248284" lvl="1">
                <a:lnSpc>
                  <a:spcPts val="3679"/>
                </a:lnSpc>
                <a:buFont typeface="Arial"/>
                <a:buChar char="•"/>
              </a:pPr>
              <a:r>
                <a:rPr lang="en-US" sz="2299">
                  <a:solidFill>
                    <a:srgbClr val="000000"/>
                  </a:solidFill>
                  <a:latin typeface="DM Sans"/>
                  <a:ea typeface="DM Sans"/>
                  <a:cs typeface="DM Sans"/>
                  <a:sym typeface="DM Sans"/>
                </a:rPr>
                <a:t>Material Catalog</a:t>
              </a:r>
            </a:p>
            <a:p>
              <a:pPr algn="l" marL="496569" indent="-248284" lvl="1">
                <a:lnSpc>
                  <a:spcPts val="3679"/>
                </a:lnSpc>
                <a:buFont typeface="Arial"/>
                <a:buChar char="•"/>
              </a:pPr>
              <a:r>
                <a:rPr lang="en-US" sz="2299">
                  <a:solidFill>
                    <a:srgbClr val="000000"/>
                  </a:solidFill>
                  <a:latin typeface="DM Sans"/>
                  <a:ea typeface="DM Sans"/>
                  <a:cs typeface="DM Sans"/>
                  <a:sym typeface="DM Sans"/>
                </a:rPr>
                <a:t>Educational Content</a:t>
              </a:r>
            </a:p>
            <a:p>
              <a:pPr algn="l" marL="993138" indent="-331046" lvl="2">
                <a:lnSpc>
                  <a:spcPts val="3679"/>
                </a:lnSpc>
                <a:buFont typeface="Arial"/>
                <a:buChar char="⚬"/>
              </a:pPr>
              <a:r>
                <a:rPr lang="en-US" sz="2299">
                  <a:solidFill>
                    <a:srgbClr val="000000"/>
                  </a:solidFill>
                  <a:latin typeface="DM Sans"/>
                  <a:ea typeface="DM Sans"/>
                  <a:cs typeface="DM Sans"/>
                  <a:sym typeface="DM Sans"/>
                </a:rPr>
                <a:t>Real-world uses &amp; why</a:t>
              </a:r>
            </a:p>
            <a:p>
              <a:pPr algn="l" marL="993138" indent="-331046" lvl="2">
                <a:lnSpc>
                  <a:spcPts val="3679"/>
                </a:lnSpc>
                <a:buFont typeface="Arial"/>
                <a:buChar char="⚬"/>
              </a:pPr>
              <a:r>
                <a:rPr lang="en-US" sz="2299">
                  <a:solidFill>
                    <a:srgbClr val="000000"/>
                  </a:solidFill>
                  <a:latin typeface="DM Sans"/>
                  <a:ea typeface="DM Sans"/>
                  <a:cs typeface="DM Sans"/>
                  <a:sym typeface="DM Sans"/>
                </a:rPr>
                <a:t>Material Properties</a:t>
              </a:r>
            </a:p>
            <a:p>
              <a:pPr algn="l" marL="496569" indent="-248284" lvl="1">
                <a:lnSpc>
                  <a:spcPts val="3679"/>
                </a:lnSpc>
                <a:buFont typeface="Arial"/>
                <a:buChar char="•"/>
              </a:pPr>
              <a:r>
                <a:rPr lang="en-US" sz="2299">
                  <a:solidFill>
                    <a:srgbClr val="000000"/>
                  </a:solidFill>
                  <a:latin typeface="DM Sans"/>
                  <a:ea typeface="DM Sans"/>
                  <a:cs typeface="DM Sans"/>
                  <a:sym typeface="DM Sans"/>
                </a:rPr>
                <a:t>Manufacturers/Sellers</a:t>
              </a:r>
            </a:p>
          </p:txBody>
        </p:sp>
        <p:sp>
          <p:nvSpPr>
            <p:cNvPr name="TextBox 15" id="15"/>
            <p:cNvSpPr txBox="true"/>
            <p:nvPr/>
          </p:nvSpPr>
          <p:spPr>
            <a:xfrm rot="0">
              <a:off x="7300526" y="3881161"/>
              <a:ext cx="4956286" cy="2214033"/>
            </a:xfrm>
            <a:prstGeom prst="rect">
              <a:avLst/>
            </a:prstGeom>
          </p:spPr>
          <p:txBody>
            <a:bodyPr anchor="t" rtlCol="false" tIns="0" lIns="0" bIns="0" rIns="0">
              <a:spAutoFit/>
            </a:bodyPr>
            <a:lstStyle/>
            <a:p>
              <a:pPr algn="just">
                <a:lnSpc>
                  <a:spcPts val="13999"/>
                </a:lnSpc>
              </a:pPr>
              <a:r>
                <a:rPr lang="en-US" sz="9999" spc="499">
                  <a:solidFill>
                    <a:srgbClr val="57541B"/>
                  </a:solidFill>
                  <a:latin typeface="DM Sans"/>
                  <a:ea typeface="DM Sans"/>
                  <a:cs typeface="DM Sans"/>
                  <a:sym typeface="DM Sans"/>
                </a:rPr>
                <a:t>02</a:t>
              </a:r>
            </a:p>
          </p:txBody>
        </p:sp>
        <p:sp>
          <p:nvSpPr>
            <p:cNvPr name="TextBox 16" id="16"/>
            <p:cNvSpPr txBox="true"/>
            <p:nvPr/>
          </p:nvSpPr>
          <p:spPr>
            <a:xfrm rot="0">
              <a:off x="7300526" y="6053523"/>
              <a:ext cx="7223294" cy="503131"/>
            </a:xfrm>
            <a:prstGeom prst="rect">
              <a:avLst/>
            </a:prstGeom>
          </p:spPr>
          <p:txBody>
            <a:bodyPr anchor="t" rtlCol="false" tIns="0" lIns="0" bIns="0" rIns="0">
              <a:spAutoFit/>
            </a:bodyPr>
            <a:lstStyle/>
            <a:p>
              <a:pPr algn="l">
                <a:lnSpc>
                  <a:spcPts val="3220"/>
                </a:lnSpc>
              </a:pPr>
              <a:r>
                <a:rPr lang="en-US" sz="2300" spc="-46" b="true">
                  <a:solidFill>
                    <a:srgbClr val="000000"/>
                  </a:solidFill>
                  <a:latin typeface="DM Sans Bold"/>
                  <a:ea typeface="DM Sans Bold"/>
                  <a:cs typeface="DM Sans Bold"/>
                  <a:sym typeface="DM Sans Bold"/>
                </a:rPr>
                <a:t>Non-Fuctional</a:t>
              </a:r>
            </a:p>
          </p:txBody>
        </p:sp>
        <p:sp>
          <p:nvSpPr>
            <p:cNvPr name="TextBox 17" id="17"/>
            <p:cNvSpPr txBox="true"/>
            <p:nvPr/>
          </p:nvSpPr>
          <p:spPr>
            <a:xfrm rot="0">
              <a:off x="7300526" y="6722826"/>
              <a:ext cx="7223294" cy="4286039"/>
            </a:xfrm>
            <a:prstGeom prst="rect">
              <a:avLst/>
            </a:prstGeom>
          </p:spPr>
          <p:txBody>
            <a:bodyPr anchor="t" rtlCol="false" tIns="0" lIns="0" bIns="0" rIns="0">
              <a:spAutoFit/>
            </a:bodyPr>
            <a:lstStyle/>
            <a:p>
              <a:pPr algn="l" marL="496569" indent="-248284" lvl="1">
                <a:lnSpc>
                  <a:spcPts val="3679"/>
                </a:lnSpc>
                <a:buFont typeface="Arial"/>
                <a:buChar char="•"/>
              </a:pPr>
              <a:r>
                <a:rPr lang="en-US" sz="2299">
                  <a:solidFill>
                    <a:srgbClr val="000000"/>
                  </a:solidFill>
                  <a:latin typeface="DM Sans"/>
                  <a:ea typeface="DM Sans"/>
                  <a:cs typeface="DM Sans"/>
                  <a:sym typeface="DM Sans"/>
                </a:rPr>
                <a:t>The interface should be intuitive and easy to navigate.</a:t>
              </a:r>
            </a:p>
            <a:p>
              <a:pPr algn="l" marL="496569" indent="-248284" lvl="1">
                <a:lnSpc>
                  <a:spcPts val="3679"/>
                </a:lnSpc>
                <a:buFont typeface="Arial"/>
                <a:buChar char="•"/>
              </a:pPr>
              <a:r>
                <a:rPr lang="en-US" sz="2299">
                  <a:solidFill>
                    <a:srgbClr val="000000"/>
                  </a:solidFill>
                  <a:latin typeface="DM Sans"/>
                  <a:ea typeface="DM Sans"/>
                  <a:cs typeface="DM Sans"/>
                  <a:sym typeface="DM Sans"/>
                </a:rPr>
                <a:t>The website should be able to handle searches.</a:t>
              </a:r>
            </a:p>
            <a:p>
              <a:pPr algn="l" marL="496569" indent="-248284" lvl="1">
                <a:lnSpc>
                  <a:spcPts val="3679"/>
                </a:lnSpc>
                <a:buFont typeface="Arial"/>
                <a:buChar char="•"/>
              </a:pPr>
              <a:r>
                <a:rPr lang="en-US" sz="2299">
                  <a:solidFill>
                    <a:srgbClr val="000000"/>
                  </a:solidFill>
                  <a:latin typeface="DM Sans"/>
                  <a:ea typeface="DM Sans"/>
                  <a:cs typeface="DM Sans"/>
                  <a:sym typeface="DM Sans"/>
                </a:rPr>
                <a:t>The website should be scalable, allowing for future growth as more materials are added.</a:t>
              </a:r>
            </a:p>
          </p:txBody>
        </p:sp>
        <p:sp>
          <p:nvSpPr>
            <p:cNvPr name="TextBox 18" id="18"/>
            <p:cNvSpPr txBox="true"/>
            <p:nvPr/>
          </p:nvSpPr>
          <p:spPr>
            <a:xfrm rot="0">
              <a:off x="1007087" y="2716233"/>
              <a:ext cx="7695804" cy="812991"/>
            </a:xfrm>
            <a:prstGeom prst="rect">
              <a:avLst/>
            </a:prstGeom>
          </p:spPr>
          <p:txBody>
            <a:bodyPr anchor="t" rtlCol="false" tIns="0" lIns="0" bIns="0" rIns="0">
              <a:spAutoFit/>
            </a:bodyPr>
            <a:lstStyle/>
            <a:p>
              <a:pPr algn="l">
                <a:lnSpc>
                  <a:spcPts val="4614"/>
                </a:lnSpc>
              </a:pPr>
              <a:r>
                <a:rPr lang="en-US" sz="4194" spc="-209" b="true">
                  <a:solidFill>
                    <a:srgbClr val="000000"/>
                  </a:solidFill>
                  <a:latin typeface="DM Sans Bold"/>
                  <a:ea typeface="DM Sans Bold"/>
                  <a:cs typeface="DM Sans Bold"/>
                  <a:sym typeface="DM Sans Bold"/>
                </a:rPr>
                <a:t>Gathering Requirements</a:t>
              </a:r>
            </a:p>
          </p:txBody>
        </p:sp>
        <p:sp>
          <p:nvSpPr>
            <p:cNvPr name="AutoShape 19" id="19"/>
            <p:cNvSpPr/>
            <p:nvPr/>
          </p:nvSpPr>
          <p:spPr>
            <a:xfrm>
              <a:off x="9129521" y="3103679"/>
              <a:ext cx="6618022" cy="0"/>
            </a:xfrm>
            <a:prstGeom prst="line">
              <a:avLst/>
            </a:prstGeom>
            <a:ln cap="flat" w="38488">
              <a:solidFill>
                <a:srgbClr val="000000"/>
              </a:solidFill>
              <a:prstDash val="sysDot"/>
              <a:headEnd type="none" len="sm" w="sm"/>
              <a:tailEnd type="none" len="sm" w="sm"/>
            </a:ln>
          </p:spPr>
        </p:sp>
        <p:sp>
          <p:nvSpPr>
            <p:cNvPr name="TextBox 20" id="20"/>
            <p:cNvSpPr txBox="true"/>
            <p:nvPr/>
          </p:nvSpPr>
          <p:spPr>
            <a:xfrm rot="0">
              <a:off x="16179344" y="2716233"/>
              <a:ext cx="7695804" cy="812991"/>
            </a:xfrm>
            <a:prstGeom prst="rect">
              <a:avLst/>
            </a:prstGeom>
          </p:spPr>
          <p:txBody>
            <a:bodyPr anchor="t" rtlCol="false" tIns="0" lIns="0" bIns="0" rIns="0">
              <a:spAutoFit/>
            </a:bodyPr>
            <a:lstStyle/>
            <a:p>
              <a:pPr algn="l">
                <a:lnSpc>
                  <a:spcPts val="4614"/>
                </a:lnSpc>
              </a:pPr>
              <a:r>
                <a:rPr lang="en-US" sz="4194" spc="-209" b="true">
                  <a:solidFill>
                    <a:srgbClr val="000000"/>
                  </a:solidFill>
                  <a:latin typeface="DM Sans Bold"/>
                  <a:ea typeface="DM Sans Bold"/>
                  <a:cs typeface="DM Sans Bold"/>
                  <a:sym typeface="DM Sans Bold"/>
                </a:rPr>
                <a:t>Key Tasks</a:t>
              </a:r>
            </a:p>
          </p:txBody>
        </p:sp>
        <p:sp>
          <p:nvSpPr>
            <p:cNvPr name="AutoShape 21" id="21"/>
            <p:cNvSpPr/>
            <p:nvPr/>
          </p:nvSpPr>
          <p:spPr>
            <a:xfrm>
              <a:off x="19509870" y="3256473"/>
              <a:ext cx="4328160" cy="0"/>
            </a:xfrm>
            <a:prstGeom prst="line">
              <a:avLst/>
            </a:prstGeom>
            <a:ln cap="flat" w="38488">
              <a:solidFill>
                <a:srgbClr val="000000"/>
              </a:solidFill>
              <a:prstDash val="sysDot"/>
              <a:headEnd type="none" len="sm" w="sm"/>
              <a:tailEnd type="none" len="sm" w="sm"/>
            </a:ln>
          </p:spPr>
        </p:sp>
        <p:sp>
          <p:nvSpPr>
            <p:cNvPr name="TextBox 22" id="22"/>
            <p:cNvSpPr txBox="true"/>
            <p:nvPr/>
          </p:nvSpPr>
          <p:spPr>
            <a:xfrm rot="0">
              <a:off x="24028530" y="2757574"/>
              <a:ext cx="7083266" cy="912072"/>
            </a:xfrm>
            <a:prstGeom prst="rect">
              <a:avLst/>
            </a:prstGeom>
          </p:spPr>
          <p:txBody>
            <a:bodyPr anchor="t" rtlCol="false" tIns="0" lIns="0" bIns="0" rIns="0">
              <a:spAutoFit/>
            </a:bodyPr>
            <a:lstStyle/>
            <a:p>
              <a:pPr algn="ctr">
                <a:lnSpc>
                  <a:spcPts val="5739"/>
                </a:lnSpc>
                <a:spcBef>
                  <a:spcPct val="0"/>
                </a:spcBef>
              </a:pPr>
              <a:r>
                <a:rPr lang="en-US" b="true" sz="4099" spc="-81">
                  <a:solidFill>
                    <a:srgbClr val="000000"/>
                  </a:solidFill>
                  <a:latin typeface="DM Sans Bold"/>
                  <a:ea typeface="DM Sans Bold"/>
                  <a:cs typeface="DM Sans Bold"/>
                  <a:sym typeface="DM Sans Bold"/>
                </a:rPr>
                <a:t>Requirement Analysis</a:t>
              </a:r>
            </a:p>
          </p:txBody>
        </p:sp>
        <p:sp>
          <p:nvSpPr>
            <p:cNvPr name="Freeform 23" id="23"/>
            <p:cNvSpPr/>
            <p:nvPr/>
          </p:nvSpPr>
          <p:spPr>
            <a:xfrm flipH="false" flipV="false" rot="0">
              <a:off x="23419278" y="4102524"/>
              <a:ext cx="9556560" cy="4300452"/>
            </a:xfrm>
            <a:custGeom>
              <a:avLst/>
              <a:gdLst/>
              <a:ahLst/>
              <a:cxnLst/>
              <a:rect r="r" b="b" t="t" l="l"/>
              <a:pathLst>
                <a:path h="4300452" w="9556560">
                  <a:moveTo>
                    <a:pt x="0" y="0"/>
                  </a:moveTo>
                  <a:lnTo>
                    <a:pt x="9556560" y="0"/>
                  </a:lnTo>
                  <a:lnTo>
                    <a:pt x="9556560" y="4300451"/>
                  </a:lnTo>
                  <a:lnTo>
                    <a:pt x="0" y="4300451"/>
                  </a:lnTo>
                  <a:lnTo>
                    <a:pt x="0" y="0"/>
                  </a:lnTo>
                  <a:close/>
                </a:path>
              </a:pathLst>
            </a:custGeom>
            <a:blipFill>
              <a:blip r:embed="rId2"/>
              <a:stretch>
                <a:fillRect l="0" t="0" r="0" b="0"/>
              </a:stretch>
            </a:blipFill>
          </p:spPr>
        </p:sp>
        <p:sp>
          <p:nvSpPr>
            <p:cNvPr name="Freeform 24" id="24"/>
            <p:cNvSpPr/>
            <p:nvPr/>
          </p:nvSpPr>
          <p:spPr>
            <a:xfrm flipH="false" flipV="false" rot="0">
              <a:off x="33834578" y="4114964"/>
              <a:ext cx="8795562" cy="4288012"/>
            </a:xfrm>
            <a:custGeom>
              <a:avLst/>
              <a:gdLst/>
              <a:ahLst/>
              <a:cxnLst/>
              <a:rect r="r" b="b" t="t" l="l"/>
              <a:pathLst>
                <a:path h="4288012" w="8795562">
                  <a:moveTo>
                    <a:pt x="0" y="0"/>
                  </a:moveTo>
                  <a:lnTo>
                    <a:pt x="8795562" y="0"/>
                  </a:lnTo>
                  <a:lnTo>
                    <a:pt x="8795562" y="4288011"/>
                  </a:lnTo>
                  <a:lnTo>
                    <a:pt x="0" y="4288011"/>
                  </a:lnTo>
                  <a:lnTo>
                    <a:pt x="0" y="0"/>
                  </a:lnTo>
                  <a:close/>
                </a:path>
              </a:pathLst>
            </a:custGeom>
            <a:blipFill>
              <a:blip r:embed="rId3"/>
              <a:stretch>
                <a:fillRect l="0" t="0" r="0" b="0"/>
              </a:stretch>
            </a:blipFill>
            <a:ln w="9525" cap="sq">
              <a:solidFill>
                <a:srgbClr val="57541B"/>
              </a:solidFill>
              <a:prstDash val="solid"/>
              <a:miter/>
            </a:ln>
          </p:spPr>
        </p:sp>
        <p:sp>
          <p:nvSpPr>
            <p:cNvPr name="TextBox 25" id="25"/>
            <p:cNvSpPr txBox="true"/>
            <p:nvPr/>
          </p:nvSpPr>
          <p:spPr>
            <a:xfrm rot="0">
              <a:off x="26008396" y="8374400"/>
              <a:ext cx="4378325" cy="364700"/>
            </a:xfrm>
            <a:prstGeom prst="rect">
              <a:avLst/>
            </a:prstGeom>
          </p:spPr>
          <p:txBody>
            <a:bodyPr anchor="t" rtlCol="false" tIns="0" lIns="0" bIns="0" rIns="0">
              <a:spAutoFit/>
            </a:bodyPr>
            <a:lstStyle/>
            <a:p>
              <a:pPr algn="ctr">
                <a:lnSpc>
                  <a:spcPts val="2380"/>
                </a:lnSpc>
                <a:spcBef>
                  <a:spcPct val="0"/>
                </a:spcBef>
              </a:pPr>
              <a:r>
                <a:rPr lang="en-US" sz="1700" spc="85">
                  <a:solidFill>
                    <a:srgbClr val="000000"/>
                  </a:solidFill>
                  <a:latin typeface="Canva Sans"/>
                  <a:ea typeface="Canva Sans"/>
                  <a:cs typeface="Canva Sans"/>
                  <a:sym typeface="Canva Sans"/>
                </a:rPr>
                <a:t>www.materialconnexion.com</a:t>
              </a:r>
            </a:p>
          </p:txBody>
        </p:sp>
        <p:sp>
          <p:nvSpPr>
            <p:cNvPr name="TextBox 26" id="26"/>
            <p:cNvSpPr txBox="true"/>
            <p:nvPr/>
          </p:nvSpPr>
          <p:spPr>
            <a:xfrm rot="0">
              <a:off x="37118584" y="8374400"/>
              <a:ext cx="2549208" cy="364700"/>
            </a:xfrm>
            <a:prstGeom prst="rect">
              <a:avLst/>
            </a:prstGeom>
          </p:spPr>
          <p:txBody>
            <a:bodyPr anchor="t" rtlCol="false" tIns="0" lIns="0" bIns="0" rIns="0">
              <a:spAutoFit/>
            </a:bodyPr>
            <a:lstStyle/>
            <a:p>
              <a:pPr algn="ctr">
                <a:lnSpc>
                  <a:spcPts val="2380"/>
                </a:lnSpc>
                <a:spcBef>
                  <a:spcPct val="0"/>
                </a:spcBef>
              </a:pPr>
              <a:r>
                <a:rPr lang="en-US" sz="1700" spc="85">
                  <a:solidFill>
                    <a:srgbClr val="000000"/>
                  </a:solidFill>
                  <a:latin typeface="Canva Sans"/>
                  <a:ea typeface="Canva Sans"/>
                  <a:cs typeface="Canva Sans"/>
                  <a:sym typeface="Canva Sans"/>
                </a:rPr>
                <a:t>www.4CADs.com</a:t>
              </a:r>
            </a:p>
          </p:txBody>
        </p:sp>
      </p:grpSp>
      <p:sp>
        <p:nvSpPr>
          <p:cNvPr name="TextBox 27" id="27"/>
          <p:cNvSpPr txBox="true"/>
          <p:nvPr/>
        </p:nvSpPr>
        <p:spPr>
          <a:xfrm rot="0">
            <a:off x="9144000" y="2851225"/>
            <a:ext cx="12218741" cy="20320"/>
          </a:xfrm>
          <a:prstGeom prst="rect">
            <a:avLst/>
          </a:prstGeom>
        </p:spPr>
        <p:txBody>
          <a:bodyPr anchor="t" rtlCol="false" tIns="0" lIns="0" bIns="0" rIns="0">
            <a:spAutoFit/>
          </a:bodyPr>
          <a:lstStyle/>
          <a:p>
            <a:pPr algn="just">
              <a:lnSpc>
                <a:spcPts val="104"/>
              </a:lnSpc>
            </a:pPr>
          </a:p>
        </p:txBody>
      </p:sp>
    </p:spTree>
  </p:cSld>
  <p:clrMapOvr>
    <a:masterClrMapping/>
  </p:clrMapOvr>
  <p:transition spd="med">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553510" y="2939846"/>
            <a:ext cx="7876537" cy="3849966"/>
            <a:chOff x="0" y="0"/>
            <a:chExt cx="10502050" cy="5133288"/>
          </a:xfrm>
        </p:grpSpPr>
        <p:pic>
          <p:nvPicPr>
            <p:cNvPr name="Picture 3" id="3"/>
            <p:cNvPicPr>
              <a:picLocks noChangeAspect="true"/>
            </p:cNvPicPr>
            <p:nvPr/>
          </p:nvPicPr>
          <p:blipFill>
            <a:blip r:embed="rId2"/>
            <a:srcRect l="1026" t="0" r="1026" b="0"/>
            <a:stretch>
              <a:fillRect/>
            </a:stretch>
          </p:blipFill>
          <p:spPr>
            <a:xfrm flipH="false" flipV="false">
              <a:off x="0" y="0"/>
              <a:ext cx="10502050" cy="5133288"/>
            </a:xfrm>
            <a:prstGeom prst="rect">
              <a:avLst/>
            </a:prstGeom>
          </p:spPr>
        </p:pic>
      </p:grpSp>
      <p:sp>
        <p:nvSpPr>
          <p:cNvPr name="TextBox 4" id="4"/>
          <p:cNvSpPr txBox="true"/>
          <p:nvPr/>
        </p:nvSpPr>
        <p:spPr>
          <a:xfrm rot="0">
            <a:off x="3023770" y="6853641"/>
            <a:ext cx="1911906" cy="280669"/>
          </a:xfrm>
          <a:prstGeom prst="rect">
            <a:avLst/>
          </a:prstGeom>
        </p:spPr>
        <p:txBody>
          <a:bodyPr anchor="t" rtlCol="false" tIns="0" lIns="0" bIns="0" rIns="0">
            <a:spAutoFit/>
          </a:bodyPr>
          <a:lstStyle/>
          <a:p>
            <a:pPr algn="ctr">
              <a:lnSpc>
                <a:spcPts val="2380"/>
              </a:lnSpc>
              <a:spcBef>
                <a:spcPct val="0"/>
              </a:spcBef>
            </a:pPr>
            <a:r>
              <a:rPr lang="en-US" sz="1700" spc="85">
                <a:solidFill>
                  <a:srgbClr val="000000"/>
                </a:solidFill>
                <a:latin typeface="Canva Sans"/>
                <a:ea typeface="Canva Sans"/>
                <a:cs typeface="Canva Sans"/>
                <a:sym typeface="Canva Sans"/>
              </a:rPr>
              <a:t>www.4CADs.com</a:t>
            </a:r>
          </a:p>
        </p:txBody>
      </p:sp>
      <p:sp>
        <p:nvSpPr>
          <p:cNvPr name="TextBox 5" id="5"/>
          <p:cNvSpPr txBox="true"/>
          <p:nvPr/>
        </p:nvSpPr>
        <p:spPr>
          <a:xfrm rot="0">
            <a:off x="9144000" y="2851225"/>
            <a:ext cx="12218741" cy="20320"/>
          </a:xfrm>
          <a:prstGeom prst="rect">
            <a:avLst/>
          </a:prstGeom>
        </p:spPr>
        <p:txBody>
          <a:bodyPr anchor="t" rtlCol="false" tIns="0" lIns="0" bIns="0" rIns="0">
            <a:spAutoFit/>
          </a:bodyPr>
          <a:lstStyle/>
          <a:p>
            <a:pPr algn="just">
              <a:lnSpc>
                <a:spcPts val="104"/>
              </a:lnSpc>
            </a:pPr>
          </a:p>
        </p:txBody>
      </p:sp>
      <p:grpSp>
        <p:nvGrpSpPr>
          <p:cNvPr name="Group 6" id="6"/>
          <p:cNvGrpSpPr/>
          <p:nvPr/>
        </p:nvGrpSpPr>
        <p:grpSpPr>
          <a:xfrm rot="0">
            <a:off x="9591242" y="2993079"/>
            <a:ext cx="8279468" cy="4141231"/>
            <a:chOff x="0" y="0"/>
            <a:chExt cx="11039290" cy="5521642"/>
          </a:xfrm>
        </p:grpSpPr>
        <p:sp>
          <p:nvSpPr>
            <p:cNvPr name="Freeform 7" id="7"/>
            <p:cNvSpPr/>
            <p:nvPr/>
          </p:nvSpPr>
          <p:spPr>
            <a:xfrm flipH="false" flipV="false" rot="0">
              <a:off x="0" y="0"/>
              <a:ext cx="11039290" cy="5009078"/>
            </a:xfrm>
            <a:custGeom>
              <a:avLst/>
              <a:gdLst/>
              <a:ahLst/>
              <a:cxnLst/>
              <a:rect r="r" b="b" t="t" l="l"/>
              <a:pathLst>
                <a:path h="5009078" w="11039290">
                  <a:moveTo>
                    <a:pt x="0" y="0"/>
                  </a:moveTo>
                  <a:lnTo>
                    <a:pt x="11039290" y="0"/>
                  </a:lnTo>
                  <a:lnTo>
                    <a:pt x="11039290" y="5009078"/>
                  </a:lnTo>
                  <a:lnTo>
                    <a:pt x="0" y="5009078"/>
                  </a:lnTo>
                  <a:lnTo>
                    <a:pt x="0" y="0"/>
                  </a:lnTo>
                  <a:close/>
                </a:path>
              </a:pathLst>
            </a:custGeom>
            <a:blipFill>
              <a:blip r:embed="rId3"/>
              <a:stretch>
                <a:fillRect l="0" t="0" r="0" b="0"/>
              </a:stretch>
            </a:blipFill>
          </p:spPr>
        </p:sp>
        <p:sp>
          <p:nvSpPr>
            <p:cNvPr name="TextBox 8" id="8"/>
            <p:cNvSpPr txBox="true"/>
            <p:nvPr/>
          </p:nvSpPr>
          <p:spPr>
            <a:xfrm rot="0">
              <a:off x="4118381" y="5156942"/>
              <a:ext cx="4378325" cy="364700"/>
            </a:xfrm>
            <a:prstGeom prst="rect">
              <a:avLst/>
            </a:prstGeom>
          </p:spPr>
          <p:txBody>
            <a:bodyPr anchor="t" rtlCol="false" tIns="0" lIns="0" bIns="0" rIns="0">
              <a:spAutoFit/>
            </a:bodyPr>
            <a:lstStyle/>
            <a:p>
              <a:pPr algn="ctr">
                <a:lnSpc>
                  <a:spcPts val="2380"/>
                </a:lnSpc>
                <a:spcBef>
                  <a:spcPct val="0"/>
                </a:spcBef>
              </a:pPr>
              <a:r>
                <a:rPr lang="en-US" sz="1700" spc="85">
                  <a:solidFill>
                    <a:srgbClr val="000000"/>
                  </a:solidFill>
                  <a:latin typeface="Canva Sans"/>
                  <a:ea typeface="Canva Sans"/>
                  <a:cs typeface="Canva Sans"/>
                  <a:sym typeface="Canva Sans"/>
                </a:rPr>
                <a:t>www.materialconnexion.com</a:t>
              </a:r>
            </a:p>
          </p:txBody>
        </p:sp>
      </p:grpSp>
      <p:sp>
        <p:nvSpPr>
          <p:cNvPr name="TextBox 9" id="9"/>
          <p:cNvSpPr txBox="true"/>
          <p:nvPr/>
        </p:nvSpPr>
        <p:spPr>
          <a:xfrm rot="0">
            <a:off x="1918180" y="2271456"/>
            <a:ext cx="3913537" cy="589294"/>
          </a:xfrm>
          <a:prstGeom prst="rect">
            <a:avLst/>
          </a:prstGeom>
        </p:spPr>
        <p:txBody>
          <a:bodyPr anchor="t" rtlCol="false" tIns="0" lIns="0" bIns="0" rIns="0">
            <a:spAutoFit/>
          </a:bodyPr>
          <a:lstStyle/>
          <a:p>
            <a:pPr algn="ctr">
              <a:lnSpc>
                <a:spcPts val="4819"/>
              </a:lnSpc>
              <a:spcBef>
                <a:spcPct val="0"/>
              </a:spcBef>
            </a:pPr>
            <a:r>
              <a:rPr lang="en-US" b="true" sz="3442" spc="-68">
                <a:solidFill>
                  <a:srgbClr val="000000"/>
                </a:solidFill>
                <a:latin typeface="DM Sans Bold"/>
                <a:ea typeface="DM Sans Bold"/>
                <a:cs typeface="DM Sans Bold"/>
                <a:sym typeface="DM Sans Bold"/>
              </a:rPr>
              <a:t>Analysis difference</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TextBox 4" id="4"/>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grpSp>
        <p:nvGrpSpPr>
          <p:cNvPr name="Group 5" id="5"/>
          <p:cNvGrpSpPr/>
          <p:nvPr/>
        </p:nvGrpSpPr>
        <p:grpSpPr>
          <a:xfrm rot="0">
            <a:off x="527641" y="2125212"/>
            <a:ext cx="5950604" cy="4458551"/>
            <a:chOff x="0" y="0"/>
            <a:chExt cx="7934139" cy="5944735"/>
          </a:xfrm>
        </p:grpSpPr>
        <p:sp>
          <p:nvSpPr>
            <p:cNvPr name="TextBox 6" id="6"/>
            <p:cNvSpPr txBox="true"/>
            <p:nvPr/>
          </p:nvSpPr>
          <p:spPr>
            <a:xfrm rot="0">
              <a:off x="0" y="-228600"/>
              <a:ext cx="7934139" cy="1027561"/>
            </a:xfrm>
            <a:prstGeom prst="rect">
              <a:avLst/>
            </a:prstGeom>
          </p:spPr>
          <p:txBody>
            <a:bodyPr anchor="t" rtlCol="false" tIns="0" lIns="0" bIns="0" rIns="0">
              <a:spAutoFit/>
            </a:bodyPr>
            <a:lstStyle/>
            <a:p>
              <a:pPr algn="l">
                <a:lnSpc>
                  <a:spcPts val="7141"/>
                </a:lnSpc>
              </a:pPr>
              <a:r>
                <a:rPr lang="en-US" sz="3945" spc="-78" b="true">
                  <a:solidFill>
                    <a:srgbClr val="00BC51"/>
                  </a:solidFill>
                  <a:latin typeface="DM Sans Bold"/>
                  <a:ea typeface="DM Sans Bold"/>
                  <a:cs typeface="DM Sans Bold"/>
                  <a:sym typeface="DM Sans Bold"/>
                </a:rPr>
                <a:t>Task</a:t>
              </a:r>
            </a:p>
          </p:txBody>
        </p:sp>
        <p:sp>
          <p:nvSpPr>
            <p:cNvPr name="TextBox 7" id="7"/>
            <p:cNvSpPr txBox="true"/>
            <p:nvPr/>
          </p:nvSpPr>
          <p:spPr>
            <a:xfrm rot="0">
              <a:off x="0" y="1323172"/>
              <a:ext cx="7934139" cy="4621563"/>
            </a:xfrm>
            <a:prstGeom prst="rect">
              <a:avLst/>
            </a:prstGeom>
          </p:spPr>
          <p:txBody>
            <a:bodyPr anchor="t" rtlCol="false" tIns="0" lIns="0" bIns="0" rIns="0">
              <a:spAutoFit/>
            </a:bodyPr>
            <a:lstStyle/>
            <a:p>
              <a:pPr algn="l" marL="511094" indent="-255547" lvl="1">
                <a:lnSpc>
                  <a:spcPts val="4048"/>
                </a:lnSpc>
                <a:buFont typeface="Arial"/>
                <a:buChar char="•"/>
              </a:pPr>
              <a:r>
                <a:rPr lang="en-US" sz="2367">
                  <a:solidFill>
                    <a:srgbClr val="000000"/>
                  </a:solidFill>
                  <a:latin typeface="DM Sans"/>
                  <a:ea typeface="DM Sans"/>
                  <a:cs typeface="DM Sans"/>
                  <a:sym typeface="DM Sans"/>
                </a:rPr>
                <a:t>Design a Logo</a:t>
              </a:r>
            </a:p>
            <a:p>
              <a:pPr algn="l" marL="511094" indent="-255547" lvl="1">
                <a:lnSpc>
                  <a:spcPts val="4048"/>
                </a:lnSpc>
                <a:buFont typeface="Arial"/>
                <a:buChar char="•"/>
              </a:pPr>
              <a:r>
                <a:rPr lang="en-US" sz="2367">
                  <a:solidFill>
                    <a:srgbClr val="000000"/>
                  </a:solidFill>
                  <a:latin typeface="DM Sans"/>
                  <a:ea typeface="DM Sans"/>
                  <a:cs typeface="DM Sans"/>
                  <a:sym typeface="DM Sans"/>
                </a:rPr>
                <a:t>Low-Fidelity Mockup</a:t>
              </a:r>
            </a:p>
            <a:p>
              <a:pPr algn="l" marL="511094" indent="-255547" lvl="1">
                <a:lnSpc>
                  <a:spcPts val="4048"/>
                </a:lnSpc>
                <a:buFont typeface="Arial"/>
                <a:buChar char="•"/>
              </a:pPr>
              <a:r>
                <a:rPr lang="en-US" sz="2367">
                  <a:solidFill>
                    <a:srgbClr val="000000"/>
                  </a:solidFill>
                  <a:latin typeface="DM Sans"/>
                  <a:ea typeface="DM Sans"/>
                  <a:cs typeface="DM Sans"/>
                  <a:sym typeface="DM Sans"/>
                </a:rPr>
                <a:t>Basic HTML layout</a:t>
              </a:r>
            </a:p>
            <a:p>
              <a:pPr algn="l" marL="511094" indent="-255547" lvl="1">
                <a:lnSpc>
                  <a:spcPts val="4048"/>
                </a:lnSpc>
                <a:buFont typeface="Arial"/>
                <a:buChar char="•"/>
              </a:pPr>
              <a:r>
                <a:rPr lang="en-US" sz="2367">
                  <a:solidFill>
                    <a:srgbClr val="000000"/>
                  </a:solidFill>
                  <a:latin typeface="DM Sans"/>
                  <a:ea typeface="DM Sans"/>
                  <a:cs typeface="DM Sans"/>
                  <a:sym typeface="DM Sans"/>
                </a:rPr>
                <a:t>Material Research</a:t>
              </a:r>
            </a:p>
            <a:p>
              <a:pPr algn="l" marL="511094" indent="-255547" lvl="1">
                <a:lnSpc>
                  <a:spcPts val="4048"/>
                </a:lnSpc>
                <a:buFont typeface="Arial"/>
                <a:buChar char="•"/>
              </a:pPr>
              <a:r>
                <a:rPr lang="en-US" sz="2367">
                  <a:solidFill>
                    <a:srgbClr val="000000"/>
                  </a:solidFill>
                  <a:latin typeface="DM Sans"/>
                  <a:ea typeface="DM Sans"/>
                  <a:cs typeface="DM Sans"/>
                  <a:sym typeface="DM Sans"/>
                </a:rPr>
                <a:t>Cost Research</a:t>
              </a:r>
            </a:p>
            <a:p>
              <a:pPr algn="l" marL="511094" indent="-255547" lvl="1">
                <a:lnSpc>
                  <a:spcPts val="4048"/>
                </a:lnSpc>
                <a:buFont typeface="Arial"/>
                <a:buChar char="•"/>
              </a:pPr>
              <a:r>
                <a:rPr lang="en-US" sz="2367">
                  <a:solidFill>
                    <a:srgbClr val="000000"/>
                  </a:solidFill>
                  <a:latin typeface="DM Sans"/>
                  <a:ea typeface="DM Sans"/>
                  <a:cs typeface="DM Sans"/>
                  <a:sym typeface="DM Sans"/>
                </a:rPr>
                <a:t>High Fidelity Mockup</a:t>
              </a:r>
            </a:p>
            <a:p>
              <a:pPr algn="l" marL="511094" indent="-255547" lvl="1">
                <a:lnSpc>
                  <a:spcPts val="4048"/>
                </a:lnSpc>
                <a:buFont typeface="Arial"/>
                <a:buChar char="•"/>
              </a:pPr>
              <a:r>
                <a:rPr lang="en-US" sz="2367">
                  <a:solidFill>
                    <a:srgbClr val="000000"/>
                  </a:solidFill>
                  <a:latin typeface="DM Sans"/>
                  <a:ea typeface="DM Sans"/>
                  <a:cs typeface="DM Sans"/>
                  <a:sym typeface="DM Sans"/>
                </a:rPr>
                <a:t>Midterm PowerPoint Presentation </a:t>
              </a:r>
            </a:p>
          </p:txBody>
        </p:sp>
      </p:grpSp>
      <p:grpSp>
        <p:nvGrpSpPr>
          <p:cNvPr name="Group 8" id="8"/>
          <p:cNvGrpSpPr/>
          <p:nvPr/>
        </p:nvGrpSpPr>
        <p:grpSpPr>
          <a:xfrm rot="0">
            <a:off x="527641" y="355603"/>
            <a:ext cx="12218741" cy="1460460"/>
            <a:chOff x="0" y="0"/>
            <a:chExt cx="16291654" cy="1947279"/>
          </a:xfrm>
        </p:grpSpPr>
        <p:sp>
          <p:nvSpPr>
            <p:cNvPr name="TextBox 9" id="9"/>
            <p:cNvSpPr txBox="true"/>
            <p:nvPr/>
          </p:nvSpPr>
          <p:spPr>
            <a:xfrm rot="0">
              <a:off x="0" y="392587"/>
              <a:ext cx="16291654" cy="1554692"/>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Organisation of Tasks</a:t>
              </a:r>
            </a:p>
          </p:txBody>
        </p:sp>
        <p:sp>
          <p:nvSpPr>
            <p:cNvPr name="TextBox 10" id="10"/>
            <p:cNvSpPr txBox="true"/>
            <p:nvPr/>
          </p:nvSpPr>
          <p:spPr>
            <a:xfrm rot="0">
              <a:off x="0" y="-28575"/>
              <a:ext cx="16291654" cy="364700"/>
            </a:xfrm>
            <a:prstGeom prst="rect">
              <a:avLst/>
            </a:prstGeom>
          </p:spPr>
          <p:txBody>
            <a:bodyPr anchor="t" rtlCol="false" tIns="0" lIns="0" bIns="0" rIns="0">
              <a:spAutoFit/>
            </a:bodyPr>
            <a:lstStyle/>
            <a:p>
              <a:pPr algn="just">
                <a:lnSpc>
                  <a:spcPts val="2380"/>
                </a:lnSpc>
              </a:pPr>
            </a:p>
          </p:txBody>
        </p:sp>
      </p:grpSp>
      <p:grpSp>
        <p:nvGrpSpPr>
          <p:cNvPr name="Group 11" id="11"/>
          <p:cNvGrpSpPr/>
          <p:nvPr/>
        </p:nvGrpSpPr>
        <p:grpSpPr>
          <a:xfrm rot="0">
            <a:off x="527641" y="4541443"/>
            <a:ext cx="17232718" cy="6654875"/>
            <a:chOff x="0" y="0"/>
            <a:chExt cx="22976957" cy="8873167"/>
          </a:xfrm>
        </p:grpSpPr>
        <p:sp>
          <p:nvSpPr>
            <p:cNvPr name="TextBox 12" id="12"/>
            <p:cNvSpPr txBox="true"/>
            <p:nvPr/>
          </p:nvSpPr>
          <p:spPr>
            <a:xfrm rot="0">
              <a:off x="0" y="828675"/>
              <a:ext cx="22976957" cy="8044492"/>
            </a:xfrm>
            <a:prstGeom prst="rect">
              <a:avLst/>
            </a:prstGeom>
          </p:spPr>
          <p:txBody>
            <a:bodyPr anchor="t" rtlCol="false" tIns="0" lIns="0" bIns="0" rIns="0">
              <a:spAutoFit/>
            </a:bodyPr>
            <a:lstStyle/>
            <a:p>
              <a:pPr algn="ctr" marL="0" indent="0" lvl="0">
                <a:lnSpc>
                  <a:spcPts val="43717"/>
                </a:lnSpc>
              </a:pPr>
              <a:r>
                <a:rPr lang="en-US" sz="43717" spc="-874">
                  <a:solidFill>
                    <a:srgbClr val="85801A">
                      <a:alpha val="8627"/>
                    </a:srgbClr>
                  </a:solidFill>
                  <a:latin typeface="Tomorrow"/>
                  <a:ea typeface="Tomorrow"/>
                  <a:cs typeface="Tomorrow"/>
                  <a:sym typeface="Tomorrow"/>
                </a:rPr>
                <a:t>4CADs</a:t>
              </a:r>
            </a:p>
          </p:txBody>
        </p:sp>
        <p:sp>
          <p:nvSpPr>
            <p:cNvPr name="TextBox 13" id="13"/>
            <p:cNvSpPr txBox="true"/>
            <p:nvPr/>
          </p:nvSpPr>
          <p:spPr>
            <a:xfrm rot="5400000">
              <a:off x="2643006" y="6473356"/>
              <a:ext cx="2572976" cy="907898"/>
            </a:xfrm>
            <a:prstGeom prst="rect">
              <a:avLst/>
            </a:prstGeom>
          </p:spPr>
          <p:txBody>
            <a:bodyPr anchor="t" rtlCol="false" tIns="0" lIns="0" bIns="0" rIns="0">
              <a:spAutoFit/>
            </a:bodyPr>
            <a:lstStyle/>
            <a:p>
              <a:pPr algn="ctr" marL="0" indent="0" lvl="0">
                <a:lnSpc>
                  <a:spcPts val="4895"/>
                </a:lnSpc>
              </a:pPr>
              <a:r>
                <a:rPr lang="en-US" sz="4895" spc="-97">
                  <a:solidFill>
                    <a:srgbClr val="85801A">
                      <a:alpha val="11765"/>
                    </a:srgbClr>
                  </a:solidFill>
                  <a:latin typeface="Tomorrow"/>
                  <a:ea typeface="Tomorrow"/>
                  <a:cs typeface="Tomorrow"/>
                  <a:sym typeface="Tomorrow"/>
                </a:rPr>
                <a:t>for</a:t>
              </a:r>
            </a:p>
          </p:txBody>
        </p:sp>
      </p:grpSp>
      <p:grpSp>
        <p:nvGrpSpPr>
          <p:cNvPr name="Group 14" id="14"/>
          <p:cNvGrpSpPr/>
          <p:nvPr/>
        </p:nvGrpSpPr>
        <p:grpSpPr>
          <a:xfrm rot="0">
            <a:off x="7414559" y="2125212"/>
            <a:ext cx="5950604" cy="4457037"/>
            <a:chOff x="0" y="0"/>
            <a:chExt cx="7934139" cy="5942716"/>
          </a:xfrm>
        </p:grpSpPr>
        <p:sp>
          <p:nvSpPr>
            <p:cNvPr name="TextBox 15" id="15"/>
            <p:cNvSpPr txBox="true"/>
            <p:nvPr/>
          </p:nvSpPr>
          <p:spPr>
            <a:xfrm rot="0">
              <a:off x="0" y="-76200"/>
              <a:ext cx="7934139" cy="873143"/>
            </a:xfrm>
            <a:prstGeom prst="rect">
              <a:avLst/>
            </a:prstGeom>
          </p:spPr>
          <p:txBody>
            <a:bodyPr anchor="t" rtlCol="false" tIns="0" lIns="0" bIns="0" rIns="0">
              <a:spAutoFit/>
            </a:bodyPr>
            <a:lstStyle/>
            <a:p>
              <a:pPr algn="l">
                <a:lnSpc>
                  <a:spcPts val="5523"/>
                </a:lnSpc>
              </a:pPr>
              <a:r>
                <a:rPr lang="en-US" sz="3945" spc="-78" b="true">
                  <a:solidFill>
                    <a:srgbClr val="00BC51"/>
                  </a:solidFill>
                  <a:latin typeface="DM Sans Bold"/>
                  <a:ea typeface="DM Sans Bold"/>
                  <a:cs typeface="DM Sans Bold"/>
                  <a:sym typeface="DM Sans Bold"/>
                </a:rPr>
                <a:t>Priority</a:t>
              </a:r>
            </a:p>
          </p:txBody>
        </p:sp>
        <p:sp>
          <p:nvSpPr>
            <p:cNvPr name="TextBox 16" id="16"/>
            <p:cNvSpPr txBox="true"/>
            <p:nvPr/>
          </p:nvSpPr>
          <p:spPr>
            <a:xfrm rot="0">
              <a:off x="0" y="1321154"/>
              <a:ext cx="7934139" cy="4621563"/>
            </a:xfrm>
            <a:prstGeom prst="rect">
              <a:avLst/>
            </a:prstGeom>
          </p:spPr>
          <p:txBody>
            <a:bodyPr anchor="t" rtlCol="false" tIns="0" lIns="0" bIns="0" rIns="0">
              <a:spAutoFit/>
            </a:bodyPr>
            <a:lstStyle/>
            <a:p>
              <a:pPr algn="l" marL="511094" indent="-255547" lvl="1">
                <a:lnSpc>
                  <a:spcPts val="4048"/>
                </a:lnSpc>
                <a:buFont typeface="Arial"/>
                <a:buChar char="•"/>
              </a:pPr>
              <a:r>
                <a:rPr lang="en-US" sz="2367">
                  <a:solidFill>
                    <a:srgbClr val="000000"/>
                  </a:solidFill>
                  <a:latin typeface="DM Sans"/>
                  <a:ea typeface="DM Sans"/>
                  <a:cs typeface="DM Sans"/>
                  <a:sym typeface="DM Sans"/>
                </a:rPr>
                <a:t>High</a:t>
              </a:r>
            </a:p>
            <a:p>
              <a:pPr algn="l" marL="511094" indent="-255547" lvl="1">
                <a:lnSpc>
                  <a:spcPts val="4048"/>
                </a:lnSpc>
                <a:buFont typeface="Arial"/>
                <a:buChar char="•"/>
              </a:pPr>
              <a:r>
                <a:rPr lang="en-US" sz="2367">
                  <a:solidFill>
                    <a:srgbClr val="000000"/>
                  </a:solidFill>
                  <a:latin typeface="DM Sans"/>
                  <a:ea typeface="DM Sans"/>
                  <a:cs typeface="DM Sans"/>
                  <a:sym typeface="DM Sans"/>
                </a:rPr>
                <a:t>Medium</a:t>
              </a:r>
            </a:p>
            <a:p>
              <a:pPr algn="l" marL="511094" indent="-255547" lvl="1">
                <a:lnSpc>
                  <a:spcPts val="4048"/>
                </a:lnSpc>
                <a:buFont typeface="Arial"/>
                <a:buChar char="•"/>
              </a:pPr>
              <a:r>
                <a:rPr lang="en-US" sz="2367">
                  <a:solidFill>
                    <a:srgbClr val="000000"/>
                  </a:solidFill>
                  <a:latin typeface="DM Sans"/>
                  <a:ea typeface="DM Sans"/>
                  <a:cs typeface="DM Sans"/>
                  <a:sym typeface="DM Sans"/>
                </a:rPr>
                <a:t>High</a:t>
              </a:r>
            </a:p>
            <a:p>
              <a:pPr algn="l" marL="511094" indent="-255547" lvl="1">
                <a:lnSpc>
                  <a:spcPts val="4048"/>
                </a:lnSpc>
                <a:buFont typeface="Arial"/>
                <a:buChar char="•"/>
              </a:pPr>
              <a:r>
                <a:rPr lang="en-US" sz="2367">
                  <a:solidFill>
                    <a:srgbClr val="000000"/>
                  </a:solidFill>
                  <a:latin typeface="DM Sans"/>
                  <a:ea typeface="DM Sans"/>
                  <a:cs typeface="DM Sans"/>
                  <a:sym typeface="DM Sans"/>
                </a:rPr>
                <a:t>High</a:t>
              </a:r>
            </a:p>
            <a:p>
              <a:pPr algn="l" marL="511094" indent="-255547" lvl="1">
                <a:lnSpc>
                  <a:spcPts val="4048"/>
                </a:lnSpc>
                <a:buFont typeface="Arial"/>
                <a:buChar char="•"/>
              </a:pPr>
              <a:r>
                <a:rPr lang="en-US" sz="2367">
                  <a:solidFill>
                    <a:srgbClr val="000000"/>
                  </a:solidFill>
                  <a:latin typeface="DM Sans"/>
                  <a:ea typeface="DM Sans"/>
                  <a:cs typeface="DM Sans"/>
                  <a:sym typeface="DM Sans"/>
                </a:rPr>
                <a:t>Low</a:t>
              </a:r>
            </a:p>
            <a:p>
              <a:pPr algn="l" marL="511094" indent="-255547" lvl="1">
                <a:lnSpc>
                  <a:spcPts val="4048"/>
                </a:lnSpc>
                <a:buFont typeface="Arial"/>
                <a:buChar char="•"/>
              </a:pPr>
              <a:r>
                <a:rPr lang="en-US" sz="2367">
                  <a:solidFill>
                    <a:srgbClr val="000000"/>
                  </a:solidFill>
                  <a:latin typeface="DM Sans"/>
                  <a:ea typeface="DM Sans"/>
                  <a:cs typeface="DM Sans"/>
                  <a:sym typeface="DM Sans"/>
                </a:rPr>
                <a:t>High</a:t>
              </a:r>
            </a:p>
            <a:p>
              <a:pPr algn="l" marL="511094" indent="-255547" lvl="1">
                <a:lnSpc>
                  <a:spcPts val="4048"/>
                </a:lnSpc>
                <a:buFont typeface="Arial"/>
                <a:buChar char="•"/>
              </a:pPr>
              <a:r>
                <a:rPr lang="en-US" sz="2367">
                  <a:solidFill>
                    <a:srgbClr val="000000"/>
                  </a:solidFill>
                  <a:latin typeface="DM Sans"/>
                  <a:ea typeface="DM Sans"/>
                  <a:cs typeface="DM Sans"/>
                  <a:sym typeface="DM Sans"/>
                </a:rPr>
                <a:t>High</a:t>
              </a:r>
            </a:p>
          </p:txBody>
        </p:sp>
      </p:grpSp>
      <p:grpSp>
        <p:nvGrpSpPr>
          <p:cNvPr name="Group 17" id="17"/>
          <p:cNvGrpSpPr/>
          <p:nvPr/>
        </p:nvGrpSpPr>
        <p:grpSpPr>
          <a:xfrm rot="0">
            <a:off x="14002986" y="2125212"/>
            <a:ext cx="5950604" cy="4457037"/>
            <a:chOff x="0" y="0"/>
            <a:chExt cx="7934139" cy="5942716"/>
          </a:xfrm>
        </p:grpSpPr>
        <p:sp>
          <p:nvSpPr>
            <p:cNvPr name="TextBox 18" id="18"/>
            <p:cNvSpPr txBox="true"/>
            <p:nvPr/>
          </p:nvSpPr>
          <p:spPr>
            <a:xfrm rot="0">
              <a:off x="0" y="-76200"/>
              <a:ext cx="7934139" cy="873143"/>
            </a:xfrm>
            <a:prstGeom prst="rect">
              <a:avLst/>
            </a:prstGeom>
          </p:spPr>
          <p:txBody>
            <a:bodyPr anchor="t" rtlCol="false" tIns="0" lIns="0" bIns="0" rIns="0">
              <a:spAutoFit/>
            </a:bodyPr>
            <a:lstStyle/>
            <a:p>
              <a:pPr algn="l">
                <a:lnSpc>
                  <a:spcPts val="5523"/>
                </a:lnSpc>
              </a:pPr>
              <a:r>
                <a:rPr lang="en-US" sz="3945" spc="-78" b="true">
                  <a:solidFill>
                    <a:srgbClr val="00BC51"/>
                  </a:solidFill>
                  <a:latin typeface="DM Sans Bold"/>
                  <a:ea typeface="DM Sans Bold"/>
                  <a:cs typeface="DM Sans Bold"/>
                  <a:sym typeface="DM Sans Bold"/>
                </a:rPr>
                <a:t>Stage</a:t>
              </a:r>
            </a:p>
          </p:txBody>
        </p:sp>
        <p:sp>
          <p:nvSpPr>
            <p:cNvPr name="TextBox 19" id="19"/>
            <p:cNvSpPr txBox="true"/>
            <p:nvPr/>
          </p:nvSpPr>
          <p:spPr>
            <a:xfrm rot="0">
              <a:off x="0" y="1321154"/>
              <a:ext cx="7934139" cy="4621563"/>
            </a:xfrm>
            <a:prstGeom prst="rect">
              <a:avLst/>
            </a:prstGeom>
          </p:spPr>
          <p:txBody>
            <a:bodyPr anchor="t" rtlCol="false" tIns="0" lIns="0" bIns="0" rIns="0">
              <a:spAutoFit/>
            </a:bodyPr>
            <a:lstStyle/>
            <a:p>
              <a:pPr algn="l" marL="511094" indent="-255547" lvl="1">
                <a:lnSpc>
                  <a:spcPts val="4048"/>
                </a:lnSpc>
                <a:buFont typeface="Arial"/>
                <a:buChar char="•"/>
              </a:pPr>
              <a:r>
                <a:rPr lang="en-US" sz="2367">
                  <a:solidFill>
                    <a:srgbClr val="000000"/>
                  </a:solidFill>
                  <a:latin typeface="DM Sans"/>
                  <a:ea typeface="DM Sans"/>
                  <a:cs typeface="DM Sans"/>
                  <a:sym typeface="DM Sans"/>
                </a:rPr>
                <a:t>Complete</a:t>
              </a:r>
            </a:p>
            <a:p>
              <a:pPr algn="l" marL="511094" indent="-255547" lvl="1">
                <a:lnSpc>
                  <a:spcPts val="4048"/>
                </a:lnSpc>
                <a:buFont typeface="Arial"/>
                <a:buChar char="•"/>
              </a:pPr>
              <a:r>
                <a:rPr lang="en-US" sz="2367">
                  <a:solidFill>
                    <a:srgbClr val="000000"/>
                  </a:solidFill>
                  <a:latin typeface="DM Sans"/>
                  <a:ea typeface="DM Sans"/>
                  <a:cs typeface="DM Sans"/>
                  <a:sym typeface="DM Sans"/>
                </a:rPr>
                <a:t>Complete</a:t>
              </a:r>
            </a:p>
            <a:p>
              <a:pPr algn="l" marL="511094" indent="-255547" lvl="1">
                <a:lnSpc>
                  <a:spcPts val="4048"/>
                </a:lnSpc>
                <a:buFont typeface="Arial"/>
                <a:buChar char="•"/>
              </a:pPr>
              <a:r>
                <a:rPr lang="en-US" sz="2367">
                  <a:solidFill>
                    <a:srgbClr val="000000"/>
                  </a:solidFill>
                  <a:latin typeface="DM Sans"/>
                  <a:ea typeface="DM Sans"/>
                  <a:cs typeface="DM Sans"/>
                  <a:sym typeface="DM Sans"/>
                </a:rPr>
                <a:t>Complete</a:t>
              </a:r>
            </a:p>
            <a:p>
              <a:pPr algn="l" marL="511094" indent="-255547" lvl="1">
                <a:lnSpc>
                  <a:spcPts val="4048"/>
                </a:lnSpc>
                <a:buFont typeface="Arial"/>
                <a:buChar char="•"/>
              </a:pPr>
              <a:r>
                <a:rPr lang="en-US" sz="2367">
                  <a:solidFill>
                    <a:srgbClr val="000000"/>
                  </a:solidFill>
                  <a:latin typeface="DM Sans"/>
                  <a:ea typeface="DM Sans"/>
                  <a:cs typeface="DM Sans"/>
                  <a:sym typeface="DM Sans"/>
                </a:rPr>
                <a:t>Complete</a:t>
              </a:r>
            </a:p>
            <a:p>
              <a:pPr algn="l" marL="511094" indent="-255547" lvl="1">
                <a:lnSpc>
                  <a:spcPts val="4048"/>
                </a:lnSpc>
                <a:buFont typeface="Arial"/>
                <a:buChar char="•"/>
              </a:pPr>
              <a:r>
                <a:rPr lang="en-US" sz="2367">
                  <a:solidFill>
                    <a:srgbClr val="000000"/>
                  </a:solidFill>
                  <a:latin typeface="DM Sans"/>
                  <a:ea typeface="DM Sans"/>
                  <a:cs typeface="DM Sans"/>
                  <a:sym typeface="DM Sans"/>
                </a:rPr>
                <a:t>Incomplete</a:t>
              </a:r>
            </a:p>
            <a:p>
              <a:pPr algn="l" marL="511094" indent="-255547" lvl="1">
                <a:lnSpc>
                  <a:spcPts val="4048"/>
                </a:lnSpc>
                <a:buFont typeface="Arial"/>
                <a:buChar char="•"/>
              </a:pPr>
              <a:r>
                <a:rPr lang="en-US" sz="2367">
                  <a:solidFill>
                    <a:srgbClr val="000000"/>
                  </a:solidFill>
                  <a:latin typeface="DM Sans"/>
                  <a:ea typeface="DM Sans"/>
                  <a:cs typeface="DM Sans"/>
                  <a:sym typeface="DM Sans"/>
                </a:rPr>
                <a:t>Complete</a:t>
              </a:r>
            </a:p>
            <a:p>
              <a:pPr algn="l" marL="511094" indent="-255547" lvl="1">
                <a:lnSpc>
                  <a:spcPts val="4048"/>
                </a:lnSpc>
                <a:buFont typeface="Arial"/>
                <a:buChar char="•"/>
              </a:pPr>
              <a:r>
                <a:rPr lang="en-US" sz="2367">
                  <a:solidFill>
                    <a:srgbClr val="000000"/>
                  </a:solidFill>
                  <a:latin typeface="DM Sans"/>
                  <a:ea typeface="DM Sans"/>
                  <a:cs typeface="DM Sans"/>
                  <a:sym typeface="DM Sans"/>
                </a:rPr>
                <a:t>Complete</a:t>
              </a:r>
            </a:p>
          </p:txBody>
        </p:sp>
      </p:gr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5E6E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64753"/>
            <a:ext cx="9431863" cy="7093547"/>
          </a:xfrm>
          <a:custGeom>
            <a:avLst/>
            <a:gdLst/>
            <a:ahLst/>
            <a:cxnLst/>
            <a:rect r="r" b="b" t="t" l="l"/>
            <a:pathLst>
              <a:path h="7093547" w="9431863">
                <a:moveTo>
                  <a:pt x="0" y="0"/>
                </a:moveTo>
                <a:lnTo>
                  <a:pt x="9431863" y="0"/>
                </a:lnTo>
                <a:lnTo>
                  <a:pt x="9431863" y="7093547"/>
                </a:lnTo>
                <a:lnTo>
                  <a:pt x="0" y="7093547"/>
                </a:lnTo>
                <a:lnTo>
                  <a:pt x="0" y="0"/>
                </a:lnTo>
                <a:close/>
              </a:path>
            </a:pathLst>
          </a:custGeom>
          <a:blipFill>
            <a:blip r:embed="rId2"/>
            <a:stretch>
              <a:fillRect l="0" t="0" r="0" b="0"/>
            </a:stretch>
          </a:blipFill>
        </p:spPr>
      </p:sp>
      <p:grpSp>
        <p:nvGrpSpPr>
          <p:cNvPr name="Group 3" id="3"/>
          <p:cNvGrpSpPr/>
          <p:nvPr/>
        </p:nvGrpSpPr>
        <p:grpSpPr>
          <a:xfrm rot="0">
            <a:off x="2100953" y="2365041"/>
            <a:ext cx="7748458" cy="4353460"/>
            <a:chOff x="0" y="0"/>
            <a:chExt cx="10331277" cy="5804613"/>
          </a:xfrm>
        </p:grpSpPr>
        <p:pic>
          <p:nvPicPr>
            <p:cNvPr name="Picture 4" id="4"/>
            <p:cNvPicPr>
              <a:picLocks noChangeAspect="true"/>
            </p:cNvPicPr>
            <p:nvPr/>
          </p:nvPicPr>
          <p:blipFill>
            <a:blip r:embed="rId3"/>
            <a:srcRect l="0" t="0" r="0" b="16623"/>
            <a:stretch>
              <a:fillRect/>
            </a:stretch>
          </p:blipFill>
          <p:spPr>
            <a:xfrm flipH="false" flipV="false">
              <a:off x="0" y="0"/>
              <a:ext cx="10331277" cy="5804613"/>
            </a:xfrm>
            <a:prstGeom prst="rect">
              <a:avLst/>
            </a:prstGeom>
          </p:spPr>
        </p:pic>
      </p:grpSp>
      <p:grpSp>
        <p:nvGrpSpPr>
          <p:cNvPr name="Group 5" id="5"/>
          <p:cNvGrpSpPr/>
          <p:nvPr/>
        </p:nvGrpSpPr>
        <p:grpSpPr>
          <a:xfrm rot="5400000">
            <a:off x="14385431" y="3681503"/>
            <a:ext cx="450276" cy="45027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7" id="7"/>
            <p:cNvSpPr txBox="true"/>
            <p:nvPr/>
          </p:nvSpPr>
          <p:spPr>
            <a:xfrm>
              <a:off x="0" y="88900"/>
              <a:ext cx="711200" cy="520700"/>
            </a:xfrm>
            <a:prstGeom prst="rect">
              <a:avLst/>
            </a:prstGeom>
          </p:spPr>
          <p:txBody>
            <a:bodyPr anchor="ctr" rtlCol="false" tIns="50800" lIns="50800" bIns="50800" rIns="50800"/>
            <a:lstStyle/>
            <a:p>
              <a:pPr algn="ctr">
                <a:lnSpc>
                  <a:spcPts val="4048"/>
                </a:lnSpc>
              </a:pPr>
            </a:p>
          </p:txBody>
        </p:sp>
      </p:grpSp>
      <p:sp>
        <p:nvSpPr>
          <p:cNvPr name="Freeform 8" id="8"/>
          <p:cNvSpPr/>
          <p:nvPr/>
        </p:nvSpPr>
        <p:spPr>
          <a:xfrm flipH="false" flipV="false" rot="0">
            <a:off x="11506745" y="414933"/>
            <a:ext cx="6407328" cy="3147600"/>
          </a:xfrm>
          <a:custGeom>
            <a:avLst/>
            <a:gdLst/>
            <a:ahLst/>
            <a:cxnLst/>
            <a:rect r="r" b="b" t="t" l="l"/>
            <a:pathLst>
              <a:path h="3147600" w="6407328">
                <a:moveTo>
                  <a:pt x="0" y="0"/>
                </a:moveTo>
                <a:lnTo>
                  <a:pt x="6407328" y="0"/>
                </a:lnTo>
                <a:lnTo>
                  <a:pt x="6407328" y="3147600"/>
                </a:lnTo>
                <a:lnTo>
                  <a:pt x="0" y="3147600"/>
                </a:lnTo>
                <a:lnTo>
                  <a:pt x="0" y="0"/>
                </a:lnTo>
                <a:close/>
              </a:path>
            </a:pathLst>
          </a:custGeom>
          <a:blipFill>
            <a:blip r:embed="rId4"/>
            <a:stretch>
              <a:fillRect l="-55" t="0" r="-55" b="0"/>
            </a:stretch>
          </a:blipFill>
        </p:spPr>
      </p:sp>
      <p:pic>
        <p:nvPicPr>
          <p:cNvPr name="Picture 9" id="9">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1596790" y="4174549"/>
            <a:ext cx="6227237" cy="3073955"/>
          </a:xfrm>
          <a:prstGeom prst="rect">
            <a:avLst/>
          </a:prstGeom>
        </p:spPr>
      </p:pic>
      <p:sp>
        <p:nvSpPr>
          <p:cNvPr name="TextBox 10" id="10"/>
          <p:cNvSpPr txBox="true"/>
          <p:nvPr/>
        </p:nvSpPr>
        <p:spPr>
          <a:xfrm rot="0">
            <a:off x="5488498" y="7089252"/>
            <a:ext cx="973367"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MOCKUP</a:t>
            </a:r>
          </a:p>
        </p:txBody>
      </p:sp>
      <p:sp>
        <p:nvSpPr>
          <p:cNvPr name="TextBox 11" id="11"/>
          <p:cNvSpPr txBox="true"/>
          <p:nvPr/>
        </p:nvSpPr>
        <p:spPr>
          <a:xfrm rot="0">
            <a:off x="2213883" y="1574282"/>
            <a:ext cx="999292" cy="414451"/>
          </a:xfrm>
          <a:prstGeom prst="rect">
            <a:avLst/>
          </a:prstGeom>
        </p:spPr>
        <p:txBody>
          <a:bodyPr anchor="t" rtlCol="false" tIns="0" lIns="0" bIns="0" rIns="0">
            <a:spAutoFit/>
          </a:bodyPr>
          <a:lstStyle/>
          <a:p>
            <a:pPr algn="ctr">
              <a:lnSpc>
                <a:spcPts val="3406"/>
              </a:lnSpc>
              <a:spcBef>
                <a:spcPct val="0"/>
              </a:spcBef>
            </a:pPr>
            <a:r>
              <a:rPr lang="en-US" b="true" sz="2433" spc="121">
                <a:solidFill>
                  <a:srgbClr val="000000"/>
                </a:solidFill>
                <a:latin typeface="DM Sans Bold"/>
                <a:ea typeface="DM Sans Bold"/>
                <a:cs typeface="DM Sans Bold"/>
                <a:sym typeface="DM Sans Bold"/>
              </a:rPr>
              <a:t>Page 1</a:t>
            </a:r>
          </a:p>
        </p:txBody>
      </p:sp>
      <p:sp>
        <p:nvSpPr>
          <p:cNvPr name="TextBox 12" id="12"/>
          <p:cNvSpPr txBox="true"/>
          <p:nvPr/>
        </p:nvSpPr>
        <p:spPr>
          <a:xfrm rot="0">
            <a:off x="1941052" y="7784364"/>
            <a:ext cx="1544955" cy="664837"/>
          </a:xfrm>
          <a:prstGeom prst="rect">
            <a:avLst/>
          </a:prstGeom>
        </p:spPr>
        <p:txBody>
          <a:bodyPr anchor="t" rtlCol="false" tIns="0" lIns="0" bIns="0" rIns="0">
            <a:spAutoFit/>
          </a:bodyPr>
          <a:lstStyle/>
          <a:p>
            <a:pPr algn="just">
              <a:lnSpc>
                <a:spcPts val="2730"/>
              </a:lnSpc>
              <a:spcBef>
                <a:spcPct val="0"/>
              </a:spcBef>
            </a:pPr>
            <a:r>
              <a:rPr lang="en-US" b="true" sz="1950" spc="97">
                <a:solidFill>
                  <a:srgbClr val="57541B"/>
                </a:solidFill>
                <a:latin typeface="DM Sans Bold"/>
                <a:ea typeface="DM Sans Bold"/>
                <a:cs typeface="DM Sans Bold"/>
                <a:sym typeface="DM Sans Bold"/>
              </a:rPr>
              <a:t>PRESENTER:</a:t>
            </a:r>
          </a:p>
          <a:p>
            <a:pPr algn="l">
              <a:lnSpc>
                <a:spcPts val="2730"/>
              </a:lnSpc>
              <a:spcBef>
                <a:spcPct val="0"/>
              </a:spcBef>
            </a:pPr>
            <a:r>
              <a:rPr lang="en-US" sz="1950" spc="97">
                <a:solidFill>
                  <a:srgbClr val="191919"/>
                </a:solidFill>
                <a:latin typeface="DM Sans"/>
                <a:ea typeface="DM Sans"/>
                <a:cs typeface="DM Sans"/>
                <a:sym typeface="DM Sans"/>
              </a:rPr>
              <a:t>Ray Sama</a:t>
            </a:r>
            <a:r>
              <a:rPr lang="en-US" b="true" sz="1950" spc="97">
                <a:solidFill>
                  <a:srgbClr val="000000"/>
                </a:solidFill>
                <a:latin typeface="DM Sans Bold"/>
                <a:ea typeface="DM Sans Bold"/>
                <a:cs typeface="DM Sans Bold"/>
                <a:sym typeface="DM Sans Bold"/>
              </a:rPr>
              <a:t> </a:t>
            </a:r>
          </a:p>
        </p:txBody>
      </p:sp>
      <p:sp>
        <p:nvSpPr>
          <p:cNvPr name="TextBox 13" id="13"/>
          <p:cNvSpPr txBox="true"/>
          <p:nvPr/>
        </p:nvSpPr>
        <p:spPr>
          <a:xfrm rot="0">
            <a:off x="7036544" y="7784364"/>
            <a:ext cx="2929915" cy="1043932"/>
          </a:xfrm>
          <a:prstGeom prst="rect">
            <a:avLst/>
          </a:prstGeom>
        </p:spPr>
        <p:txBody>
          <a:bodyPr anchor="t" rtlCol="false" tIns="0" lIns="0" bIns="0" rIns="0">
            <a:spAutoFit/>
          </a:bodyPr>
          <a:lstStyle/>
          <a:p>
            <a:pPr algn="just">
              <a:lnSpc>
                <a:spcPts val="2730"/>
              </a:lnSpc>
              <a:spcBef>
                <a:spcPct val="0"/>
              </a:spcBef>
            </a:pPr>
            <a:r>
              <a:rPr lang="en-US" b="true" sz="1950" spc="97">
                <a:solidFill>
                  <a:srgbClr val="57541B"/>
                </a:solidFill>
                <a:latin typeface="DM Sans Bold"/>
                <a:ea typeface="DM Sans Bold"/>
                <a:cs typeface="DM Sans Bold"/>
                <a:sym typeface="DM Sans Bold"/>
              </a:rPr>
              <a:t>ROLE</a:t>
            </a:r>
            <a:r>
              <a:rPr lang="en-US" b="true" sz="1950" spc="97">
                <a:solidFill>
                  <a:srgbClr val="57541B"/>
                </a:solidFill>
                <a:latin typeface="DM Sans Bold"/>
                <a:ea typeface="DM Sans Bold"/>
                <a:cs typeface="DM Sans Bold"/>
                <a:sym typeface="DM Sans Bold"/>
              </a:rPr>
              <a:t>:</a:t>
            </a:r>
          </a:p>
          <a:p>
            <a:pPr algn="l">
              <a:lnSpc>
                <a:spcPts val="1890"/>
              </a:lnSpc>
              <a:spcBef>
                <a:spcPct val="0"/>
              </a:spcBef>
            </a:pPr>
            <a:r>
              <a:rPr lang="en-US" sz="1350" spc="67">
                <a:solidFill>
                  <a:srgbClr val="57541B"/>
                </a:solidFill>
                <a:latin typeface="DM Sans"/>
                <a:ea typeface="DM Sans"/>
                <a:cs typeface="DM Sans"/>
                <a:sym typeface="DM Sans"/>
              </a:rPr>
              <a:t>PROJECT LEAD</a:t>
            </a:r>
            <a:r>
              <a:rPr lang="en-US" sz="1350" spc="67">
                <a:solidFill>
                  <a:srgbClr val="000000"/>
                </a:solidFill>
                <a:latin typeface="DM Sans"/>
                <a:ea typeface="DM Sans"/>
                <a:cs typeface="DM Sans"/>
                <a:sym typeface="DM Sans"/>
              </a:rPr>
              <a:t> – COORDINATING PROJECT FLOW &amp; WEBSITE AESTHETICS</a:t>
            </a:r>
          </a:p>
        </p:txBody>
      </p:sp>
      <p:sp>
        <p:nvSpPr>
          <p:cNvPr name="TextBox 14" id="14"/>
          <p:cNvSpPr txBox="true"/>
          <p:nvPr/>
        </p:nvSpPr>
        <p:spPr>
          <a:xfrm rot="0">
            <a:off x="11097792" y="990600"/>
            <a:ext cx="325609"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V1</a:t>
            </a:r>
          </a:p>
        </p:txBody>
      </p:sp>
      <p:sp>
        <p:nvSpPr>
          <p:cNvPr name="TextBox 15" id="15"/>
          <p:cNvSpPr txBox="true"/>
          <p:nvPr/>
        </p:nvSpPr>
        <p:spPr>
          <a:xfrm rot="0">
            <a:off x="11097792" y="4869816"/>
            <a:ext cx="325609"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V2</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DAGUtp9GCLc</dc:identifier>
  <dcterms:modified xsi:type="dcterms:W3CDTF">2011-08-01T06:04:30Z</dcterms:modified>
  <cp:revision>1</cp:revision>
  <dc:title>4CADs Midterm Presentation</dc:title>
</cp:coreProperties>
</file>